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sldIdLst>
    <p:sldId id="256" r:id="rId2"/>
    <p:sldId id="257" r:id="rId3"/>
    <p:sldId id="258" r:id="rId4"/>
    <p:sldId id="259" r:id="rId5"/>
    <p:sldId id="260" r:id="rId6"/>
    <p:sldId id="263" r:id="rId7"/>
    <p:sldId id="261" r:id="rId8"/>
    <p:sldId id="262"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305"/>
    <a:srgbClr val="D3059D"/>
    <a:srgbClr val="0453D4"/>
    <a:srgbClr val="2B03D5"/>
    <a:srgbClr val="67D206"/>
    <a:srgbClr val="BC4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94" d="100"/>
          <a:sy n="94"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36562-5B56-47CB-9AE1-D262141F37DD}"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AD0C3-54CF-488D-8B9B-8898360B9DE5}" type="slidenum">
              <a:rPr lang="en-US" smtClean="0"/>
              <a:t>‹#›</a:t>
            </a:fld>
            <a:endParaRPr lang="en-US"/>
          </a:p>
        </p:txBody>
      </p:sp>
    </p:spTree>
    <p:extLst>
      <p:ext uri="{BB962C8B-B14F-4D97-AF65-F5344CB8AC3E}">
        <p14:creationId xmlns:p14="http://schemas.microsoft.com/office/powerpoint/2010/main" val="296718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Standardized Coefficients are reported. </a:t>
            </a:r>
            <a:r>
              <a:rPr lang="en-US" sz="1200" kern="1200" dirty="0">
                <a:solidFill>
                  <a:schemeClr val="tx1"/>
                </a:solidFill>
                <a:effectLst/>
                <a:latin typeface="+mn-lt"/>
                <a:ea typeface="+mn-ea"/>
                <a:cs typeface="+mn-cs"/>
              </a:rPr>
              <a:t>Standardized coefficients report relative “size” of influence on the mean of the examined variable, allowing for comparisons by converting all variables to a mean of 0 and measuring the impact of a standard deviation (Kwan &amp; Chan, 2011). </a:t>
            </a:r>
            <a:endParaRPr lang="en-US" dirty="0"/>
          </a:p>
        </p:txBody>
      </p:sp>
      <p:sp>
        <p:nvSpPr>
          <p:cNvPr id="4" name="Slide Number Placeholder 3"/>
          <p:cNvSpPr>
            <a:spLocks noGrp="1"/>
          </p:cNvSpPr>
          <p:nvPr>
            <p:ph type="sldNum" sz="quarter" idx="5"/>
          </p:nvPr>
        </p:nvSpPr>
        <p:spPr/>
        <p:txBody>
          <a:bodyPr/>
          <a:lstStyle/>
          <a:p>
            <a:fld id="{EBDAD0C3-54CF-488D-8B9B-8898360B9DE5}" type="slidenum">
              <a:rPr lang="en-US" smtClean="0"/>
              <a:t>6</a:t>
            </a:fld>
            <a:endParaRPr lang="en-US"/>
          </a:p>
        </p:txBody>
      </p:sp>
    </p:spTree>
    <p:extLst>
      <p:ext uri="{BB962C8B-B14F-4D97-AF65-F5344CB8AC3E}">
        <p14:creationId xmlns:p14="http://schemas.microsoft.com/office/powerpoint/2010/main" val="307703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 Comfort = Fin Stress Scale</a:t>
            </a:r>
          </a:p>
          <a:p>
            <a:endParaRPr lang="en-US" dirty="0"/>
          </a:p>
          <a:p>
            <a:r>
              <a:rPr lang="en-US" dirty="0"/>
              <a:t>Non-Cog = Bowman looked at Grit, Time Management, Self-Discipline, and Self-Efficacy.   Conscientiousness is arguably a better measurement of students’ focus and intention than Grit is (</a:t>
            </a:r>
            <a:r>
              <a:rPr lang="en-US" dirty="0" err="1"/>
              <a:t>Crede</a:t>
            </a:r>
            <a:r>
              <a:rPr lang="en-US" dirty="0"/>
              <a:t>, et al.) and Cognitive Engagement is a combined measurement of self-efficacy, focus, and management of time to achieve academic goals. </a:t>
            </a:r>
          </a:p>
          <a:p>
            <a:endParaRPr lang="en-US" dirty="0"/>
          </a:p>
          <a:p>
            <a:r>
              <a:rPr lang="en-US" dirty="0"/>
              <a:t>Social Adjustment – specifically included staff interactions </a:t>
            </a:r>
          </a:p>
          <a:p>
            <a:endParaRPr lang="en-US" dirty="0"/>
          </a:p>
          <a:p>
            <a:r>
              <a:rPr lang="en-US" dirty="0"/>
              <a:t>Amotivation – replacement for Intent to Persist.  Amotivation asks “I don’t know what I am doing here” questions and gauges how students feel about the control the that have while perusing this goal. </a:t>
            </a:r>
          </a:p>
          <a:p>
            <a:endParaRPr lang="en-US" dirty="0"/>
          </a:p>
          <a:p>
            <a:r>
              <a:rPr lang="en-US" dirty="0"/>
              <a:t>Everything is positive – we reverse coded Fin Stress, Food Insecurity, and Amotivation.  </a:t>
            </a:r>
          </a:p>
        </p:txBody>
      </p:sp>
      <p:sp>
        <p:nvSpPr>
          <p:cNvPr id="4" name="Slide Number Placeholder 3"/>
          <p:cNvSpPr>
            <a:spLocks noGrp="1"/>
          </p:cNvSpPr>
          <p:nvPr>
            <p:ph type="sldNum" sz="quarter" idx="5"/>
          </p:nvPr>
        </p:nvSpPr>
        <p:spPr/>
        <p:txBody>
          <a:bodyPr/>
          <a:lstStyle/>
          <a:p>
            <a:fld id="{EBDAD0C3-54CF-488D-8B9B-8898360B9DE5}" type="slidenum">
              <a:rPr lang="en-US" smtClean="0"/>
              <a:t>8</a:t>
            </a:fld>
            <a:endParaRPr lang="en-US"/>
          </a:p>
        </p:txBody>
      </p:sp>
    </p:spTree>
    <p:extLst>
      <p:ext uri="{BB962C8B-B14F-4D97-AF65-F5344CB8AC3E}">
        <p14:creationId xmlns:p14="http://schemas.microsoft.com/office/powerpoint/2010/main" val="42870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added Food Security the Financial Comfort to make it a latent variable.  Yes, we ran a CFA. </a:t>
            </a:r>
          </a:p>
        </p:txBody>
      </p:sp>
      <p:sp>
        <p:nvSpPr>
          <p:cNvPr id="4" name="Slide Number Placeholder 3"/>
          <p:cNvSpPr>
            <a:spLocks noGrp="1"/>
          </p:cNvSpPr>
          <p:nvPr>
            <p:ph type="sldNum" sz="quarter" idx="5"/>
          </p:nvPr>
        </p:nvSpPr>
        <p:spPr/>
        <p:txBody>
          <a:bodyPr/>
          <a:lstStyle/>
          <a:p>
            <a:fld id="{EBDAD0C3-54CF-488D-8B9B-8898360B9DE5}" type="slidenum">
              <a:rPr lang="en-US" smtClean="0"/>
              <a:t>9</a:t>
            </a:fld>
            <a:endParaRPr lang="en-US"/>
          </a:p>
        </p:txBody>
      </p:sp>
    </p:spTree>
    <p:extLst>
      <p:ext uri="{BB962C8B-B14F-4D97-AF65-F5344CB8AC3E}">
        <p14:creationId xmlns:p14="http://schemas.microsoft.com/office/powerpoint/2010/main" val="319139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model fit our models are stronger than the Bowman Model.  Model 1 is a slightly stronger better fit than Model 2 – however, both models fall within the “Optimal Fit” range.  This suggest the structure of the Bowman model was a good and fits for unique students with unique data plugged in.  </a:t>
            </a:r>
          </a:p>
        </p:txBody>
      </p:sp>
      <p:sp>
        <p:nvSpPr>
          <p:cNvPr id="4" name="Slide Number Placeholder 3"/>
          <p:cNvSpPr>
            <a:spLocks noGrp="1"/>
          </p:cNvSpPr>
          <p:nvPr>
            <p:ph type="sldNum" sz="quarter" idx="5"/>
          </p:nvPr>
        </p:nvSpPr>
        <p:spPr/>
        <p:txBody>
          <a:bodyPr/>
          <a:lstStyle/>
          <a:p>
            <a:fld id="{EBDAD0C3-54CF-488D-8B9B-8898360B9DE5}" type="slidenum">
              <a:rPr lang="en-US" smtClean="0"/>
              <a:t>10</a:t>
            </a:fld>
            <a:endParaRPr lang="en-US"/>
          </a:p>
        </p:txBody>
      </p:sp>
    </p:spTree>
    <p:extLst>
      <p:ext uri="{BB962C8B-B14F-4D97-AF65-F5344CB8AC3E}">
        <p14:creationId xmlns:p14="http://schemas.microsoft.com/office/powerpoint/2010/main" val="150417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our model fits are stronger, we do not see all of the same relationships.   For example we do not see Financial Comfort influence non-cog attributes (this runs counter to our own descriptive research).   The lack of these various relationships are important to understand, think through, and test.   Likely we do not always find statistical relationships where Bowman did because our data (survey constructs) are different even if we make connections to similar themes.  Second, our sample is more focused on a regional public institution – which actually serves a rather affluent student population.  </a:t>
            </a:r>
          </a:p>
        </p:txBody>
      </p:sp>
      <p:sp>
        <p:nvSpPr>
          <p:cNvPr id="4" name="Slide Number Placeholder 3"/>
          <p:cNvSpPr>
            <a:spLocks noGrp="1"/>
          </p:cNvSpPr>
          <p:nvPr>
            <p:ph type="sldNum" sz="quarter" idx="5"/>
          </p:nvPr>
        </p:nvSpPr>
        <p:spPr/>
        <p:txBody>
          <a:bodyPr/>
          <a:lstStyle/>
          <a:p>
            <a:fld id="{EBDAD0C3-54CF-488D-8B9B-8898360B9DE5}" type="slidenum">
              <a:rPr lang="en-US" smtClean="0"/>
              <a:t>11</a:t>
            </a:fld>
            <a:endParaRPr lang="en-US"/>
          </a:p>
        </p:txBody>
      </p:sp>
    </p:spTree>
    <p:extLst>
      <p:ext uri="{BB962C8B-B14F-4D97-AF65-F5344CB8AC3E}">
        <p14:creationId xmlns:p14="http://schemas.microsoft.com/office/powerpoint/2010/main" val="91658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significant relationships are also important to highlight  - prior performance consistently predicts future performance, which is exactly what we would expect. </a:t>
            </a:r>
          </a:p>
          <a:p>
            <a:endParaRPr lang="en-US" dirty="0"/>
          </a:p>
          <a:p>
            <a:r>
              <a:rPr lang="en-US" dirty="0"/>
              <a:t>Non-Cog attributes are important factors in social adjustment, Amotivation, and College GPA.    Also remain indirectly impactful and depending on the model – significant for persistence. </a:t>
            </a:r>
          </a:p>
        </p:txBody>
      </p:sp>
      <p:sp>
        <p:nvSpPr>
          <p:cNvPr id="4" name="Slide Number Placeholder 3"/>
          <p:cNvSpPr>
            <a:spLocks noGrp="1"/>
          </p:cNvSpPr>
          <p:nvPr>
            <p:ph type="sldNum" sz="quarter" idx="5"/>
          </p:nvPr>
        </p:nvSpPr>
        <p:spPr/>
        <p:txBody>
          <a:bodyPr/>
          <a:lstStyle/>
          <a:p>
            <a:fld id="{EBDAD0C3-54CF-488D-8B9B-8898360B9DE5}" type="slidenum">
              <a:rPr lang="en-US" smtClean="0"/>
              <a:t>12</a:t>
            </a:fld>
            <a:endParaRPr lang="en-US"/>
          </a:p>
        </p:txBody>
      </p:sp>
    </p:spTree>
    <p:extLst>
      <p:ext uri="{BB962C8B-B14F-4D97-AF65-F5344CB8AC3E}">
        <p14:creationId xmlns:p14="http://schemas.microsoft.com/office/powerpoint/2010/main" val="9610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AD0C3-54CF-488D-8B9B-8898360B9DE5}" type="slidenum">
              <a:rPr lang="en-US" smtClean="0"/>
              <a:t>13</a:t>
            </a:fld>
            <a:endParaRPr lang="en-US"/>
          </a:p>
        </p:txBody>
      </p:sp>
    </p:spTree>
    <p:extLst>
      <p:ext uri="{BB962C8B-B14F-4D97-AF65-F5344CB8AC3E}">
        <p14:creationId xmlns:p14="http://schemas.microsoft.com/office/powerpoint/2010/main" val="357785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D6D66-08BD-462F-97F2-9AF0D1BCECC4}"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58875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07413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25547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539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424752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5D6D66-08BD-462F-97F2-9AF0D1BCECC4}"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358850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5D6D66-08BD-462F-97F2-9AF0D1BCECC4}"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40462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D6D66-08BD-462F-97F2-9AF0D1BCECC4}"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2197029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D6D66-08BD-462F-97F2-9AF0D1BCECC4}"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269494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D6D66-08BD-462F-97F2-9AF0D1BCECC4}"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0011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D6D66-08BD-462F-97F2-9AF0D1BCECC4}"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132876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340293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D6D66-08BD-462F-97F2-9AF0D1BCECC4}"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7875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D6D66-08BD-462F-97F2-9AF0D1BCECC4}"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250436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D6D66-08BD-462F-97F2-9AF0D1BCECC4}"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382277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241382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D6D66-08BD-462F-97F2-9AF0D1BCECC4}"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5DD59-D129-4B03-A405-B264B42A695F}" type="slidenum">
              <a:rPr lang="en-US" smtClean="0"/>
              <a:t>‹#›</a:t>
            </a:fld>
            <a:endParaRPr lang="en-US"/>
          </a:p>
        </p:txBody>
      </p:sp>
    </p:spTree>
    <p:extLst>
      <p:ext uri="{BB962C8B-B14F-4D97-AF65-F5344CB8AC3E}">
        <p14:creationId xmlns:p14="http://schemas.microsoft.com/office/powerpoint/2010/main" val="63768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85D6D66-08BD-462F-97F2-9AF0D1BCECC4}" type="datetimeFigureOut">
              <a:rPr lang="en-US" smtClean="0"/>
              <a:t>6/12/2020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15DD59-D129-4B03-A405-B264B42A695F}" type="slidenum">
              <a:rPr lang="en-US" smtClean="0"/>
              <a:t>‹#›</a:t>
            </a:fld>
            <a:endParaRPr lang="en-US"/>
          </a:p>
        </p:txBody>
      </p:sp>
    </p:spTree>
    <p:extLst>
      <p:ext uri="{BB962C8B-B14F-4D97-AF65-F5344CB8AC3E}">
        <p14:creationId xmlns:p14="http://schemas.microsoft.com/office/powerpoint/2010/main" val="271349192"/>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BF7C-B565-47DB-9757-2EC852FBC800}"/>
              </a:ext>
            </a:extLst>
          </p:cNvPr>
          <p:cNvSpPr>
            <a:spLocks noGrp="1"/>
          </p:cNvSpPr>
          <p:nvPr>
            <p:ph type="ctrTitle"/>
          </p:nvPr>
        </p:nvSpPr>
        <p:spPr/>
        <p:txBody>
          <a:bodyPr>
            <a:noAutofit/>
          </a:bodyPr>
          <a:lstStyle/>
          <a:p>
            <a:r>
              <a:rPr lang="en-US" sz="3500" b="1" dirty="0">
                <a:effectLst/>
              </a:rPr>
              <a:t>Structuring First-Year Retention at a Regional Public Institution: Validating and Refining the Structure of Bowman’s SEM Analysis</a:t>
            </a:r>
            <a:br>
              <a:rPr lang="en-US" sz="3500" dirty="0">
                <a:effectLst/>
              </a:rPr>
            </a:br>
            <a:endParaRPr lang="en-US" sz="3500" dirty="0"/>
          </a:p>
        </p:txBody>
      </p:sp>
      <p:sp>
        <p:nvSpPr>
          <p:cNvPr id="3" name="Subtitle 2">
            <a:extLst>
              <a:ext uri="{FF2B5EF4-FFF2-40B4-BE49-F238E27FC236}">
                <a16:creationId xmlns:a16="http://schemas.microsoft.com/office/drawing/2014/main" id="{69C025D7-2F15-49FB-A06B-F1DE060E7DE8}"/>
              </a:ext>
            </a:extLst>
          </p:cNvPr>
          <p:cNvSpPr>
            <a:spLocks noGrp="1"/>
          </p:cNvSpPr>
          <p:nvPr>
            <p:ph type="subTitle" idx="1"/>
          </p:nvPr>
        </p:nvSpPr>
        <p:spPr/>
        <p:txBody>
          <a:bodyPr>
            <a:noAutofit/>
          </a:bodyPr>
          <a:lstStyle/>
          <a:p>
            <a:r>
              <a:rPr lang="en-US" sz="1500" dirty="0"/>
              <a:t>Daniel A. Collier – W.E. Upjohn Institute for Employment Research</a:t>
            </a:r>
          </a:p>
          <a:p>
            <a:r>
              <a:rPr lang="en-US" sz="1500" dirty="0"/>
              <a:t>Dan Fitzpatrick – University of Michigan </a:t>
            </a:r>
          </a:p>
          <a:p>
            <a:endParaRPr lang="en-US" sz="1500" dirty="0"/>
          </a:p>
          <a:p>
            <a:r>
              <a:rPr lang="en-US" sz="1500" dirty="0"/>
              <a:t>A Presentation for the SFRAN National Conference – June 12</a:t>
            </a:r>
            <a:r>
              <a:rPr lang="en-US" sz="1500" baseline="30000" dirty="0"/>
              <a:t>th</a:t>
            </a:r>
            <a:r>
              <a:rPr lang="en-US" sz="1500" dirty="0"/>
              <a:t>, 2020</a:t>
            </a:r>
          </a:p>
        </p:txBody>
      </p:sp>
    </p:spTree>
    <p:extLst>
      <p:ext uri="{BB962C8B-B14F-4D97-AF65-F5344CB8AC3E}">
        <p14:creationId xmlns:p14="http://schemas.microsoft.com/office/powerpoint/2010/main" val="157978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EF52-3A6D-4F4A-B57B-402052F26A2F}"/>
              </a:ext>
            </a:extLst>
          </p:cNvPr>
          <p:cNvSpPr>
            <a:spLocks noGrp="1"/>
          </p:cNvSpPr>
          <p:nvPr>
            <p:ph type="title"/>
          </p:nvPr>
        </p:nvSpPr>
        <p:spPr>
          <a:xfrm>
            <a:off x="-2714711" y="2458550"/>
            <a:ext cx="10353762" cy="970450"/>
          </a:xfrm>
        </p:spPr>
        <p:txBody>
          <a:bodyPr>
            <a:normAutofit fontScale="90000"/>
          </a:bodyPr>
          <a:lstStyle/>
          <a:p>
            <a:r>
              <a:rPr lang="en-US" dirty="0"/>
              <a:t>Let’s Compare </a:t>
            </a:r>
            <a:br>
              <a:rPr lang="en-US" dirty="0"/>
            </a:br>
            <a:r>
              <a:rPr lang="en-US" dirty="0"/>
              <a:t>Model Outcomes</a:t>
            </a:r>
          </a:p>
        </p:txBody>
      </p:sp>
      <p:pic>
        <p:nvPicPr>
          <p:cNvPr id="5" name="Picture 4">
            <a:extLst>
              <a:ext uri="{FF2B5EF4-FFF2-40B4-BE49-F238E27FC236}">
                <a16:creationId xmlns:a16="http://schemas.microsoft.com/office/drawing/2014/main" id="{6D60572F-1A6B-4B67-AFB4-E8963D10FEA2}"/>
              </a:ext>
            </a:extLst>
          </p:cNvPr>
          <p:cNvPicPr>
            <a:picLocks noChangeAspect="1"/>
          </p:cNvPicPr>
          <p:nvPr/>
        </p:nvPicPr>
        <p:blipFill rotWithShape="1">
          <a:blip r:embed="rId3"/>
          <a:srcRect l="9417" t="19393" r="69750" b="19655"/>
          <a:stretch/>
        </p:blipFill>
        <p:spPr>
          <a:xfrm>
            <a:off x="4989749" y="161059"/>
            <a:ext cx="7042973" cy="6535882"/>
          </a:xfrm>
          <a:prstGeom prst="rect">
            <a:avLst/>
          </a:prstGeom>
        </p:spPr>
      </p:pic>
      <p:sp>
        <p:nvSpPr>
          <p:cNvPr id="6" name="Arrow: Right 5">
            <a:extLst>
              <a:ext uri="{FF2B5EF4-FFF2-40B4-BE49-F238E27FC236}">
                <a16:creationId xmlns:a16="http://schemas.microsoft.com/office/drawing/2014/main" id="{544BF242-4DC4-45CC-9210-2B85BBAB4FFD}"/>
              </a:ext>
            </a:extLst>
          </p:cNvPr>
          <p:cNvSpPr/>
          <p:nvPr/>
        </p:nvSpPr>
        <p:spPr>
          <a:xfrm>
            <a:off x="5467003" y="5476300"/>
            <a:ext cx="1610591" cy="172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9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EF52-3A6D-4F4A-B57B-402052F26A2F}"/>
              </a:ext>
            </a:extLst>
          </p:cNvPr>
          <p:cNvSpPr>
            <a:spLocks noGrp="1"/>
          </p:cNvSpPr>
          <p:nvPr>
            <p:ph type="title"/>
          </p:nvPr>
        </p:nvSpPr>
        <p:spPr>
          <a:xfrm>
            <a:off x="-2714711" y="2458550"/>
            <a:ext cx="10353762" cy="970450"/>
          </a:xfrm>
        </p:spPr>
        <p:txBody>
          <a:bodyPr>
            <a:normAutofit fontScale="90000"/>
          </a:bodyPr>
          <a:lstStyle/>
          <a:p>
            <a:r>
              <a:rPr lang="en-US" dirty="0"/>
              <a:t>Let’s Compare </a:t>
            </a:r>
            <a:br>
              <a:rPr lang="en-US" dirty="0"/>
            </a:br>
            <a:r>
              <a:rPr lang="en-US" dirty="0"/>
              <a:t>Model Outcomes</a:t>
            </a:r>
          </a:p>
        </p:txBody>
      </p:sp>
      <p:pic>
        <p:nvPicPr>
          <p:cNvPr id="5" name="Picture 4">
            <a:extLst>
              <a:ext uri="{FF2B5EF4-FFF2-40B4-BE49-F238E27FC236}">
                <a16:creationId xmlns:a16="http://schemas.microsoft.com/office/drawing/2014/main" id="{6D60572F-1A6B-4B67-AFB4-E8963D10FEA2}"/>
              </a:ext>
            </a:extLst>
          </p:cNvPr>
          <p:cNvPicPr>
            <a:picLocks noChangeAspect="1"/>
          </p:cNvPicPr>
          <p:nvPr/>
        </p:nvPicPr>
        <p:blipFill rotWithShape="1">
          <a:blip r:embed="rId3"/>
          <a:srcRect l="9417" t="19393" r="69750" b="19655"/>
          <a:stretch/>
        </p:blipFill>
        <p:spPr>
          <a:xfrm>
            <a:off x="4989749" y="161059"/>
            <a:ext cx="7042973" cy="6535882"/>
          </a:xfrm>
          <a:prstGeom prst="rect">
            <a:avLst/>
          </a:prstGeom>
        </p:spPr>
      </p:pic>
      <p:sp>
        <p:nvSpPr>
          <p:cNvPr id="3" name="Rectangle 2">
            <a:extLst>
              <a:ext uri="{FF2B5EF4-FFF2-40B4-BE49-F238E27FC236}">
                <a16:creationId xmlns:a16="http://schemas.microsoft.com/office/drawing/2014/main" id="{1F5CAD5C-ED9D-46A3-88A2-3C406C64E3A7}"/>
              </a:ext>
            </a:extLst>
          </p:cNvPr>
          <p:cNvSpPr/>
          <p:nvPr/>
        </p:nvSpPr>
        <p:spPr>
          <a:xfrm>
            <a:off x="7924800" y="110744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5BC326-B60D-48E4-91F1-DAADC704A256}"/>
              </a:ext>
            </a:extLst>
          </p:cNvPr>
          <p:cNvSpPr/>
          <p:nvPr/>
        </p:nvSpPr>
        <p:spPr>
          <a:xfrm>
            <a:off x="9491081" y="110744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433E69-A542-4A7F-9B4F-A8E849EFC463}"/>
              </a:ext>
            </a:extLst>
          </p:cNvPr>
          <p:cNvSpPr/>
          <p:nvPr/>
        </p:nvSpPr>
        <p:spPr>
          <a:xfrm>
            <a:off x="11103691" y="110744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45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EF52-3A6D-4F4A-B57B-402052F26A2F}"/>
              </a:ext>
            </a:extLst>
          </p:cNvPr>
          <p:cNvSpPr>
            <a:spLocks noGrp="1"/>
          </p:cNvSpPr>
          <p:nvPr>
            <p:ph type="title"/>
          </p:nvPr>
        </p:nvSpPr>
        <p:spPr>
          <a:xfrm>
            <a:off x="-2714711" y="2458550"/>
            <a:ext cx="10353762" cy="970450"/>
          </a:xfrm>
        </p:spPr>
        <p:txBody>
          <a:bodyPr>
            <a:normAutofit fontScale="90000"/>
          </a:bodyPr>
          <a:lstStyle/>
          <a:p>
            <a:r>
              <a:rPr lang="en-US" dirty="0"/>
              <a:t>Let’s Compare </a:t>
            </a:r>
            <a:br>
              <a:rPr lang="en-US" dirty="0"/>
            </a:br>
            <a:r>
              <a:rPr lang="en-US" dirty="0"/>
              <a:t>Model Outcomes</a:t>
            </a:r>
          </a:p>
        </p:txBody>
      </p:sp>
      <p:pic>
        <p:nvPicPr>
          <p:cNvPr id="5" name="Picture 4">
            <a:extLst>
              <a:ext uri="{FF2B5EF4-FFF2-40B4-BE49-F238E27FC236}">
                <a16:creationId xmlns:a16="http://schemas.microsoft.com/office/drawing/2014/main" id="{6D60572F-1A6B-4B67-AFB4-E8963D10FEA2}"/>
              </a:ext>
            </a:extLst>
          </p:cNvPr>
          <p:cNvPicPr>
            <a:picLocks noChangeAspect="1"/>
          </p:cNvPicPr>
          <p:nvPr/>
        </p:nvPicPr>
        <p:blipFill rotWithShape="1">
          <a:blip r:embed="rId3"/>
          <a:srcRect l="9417" t="19393" r="69750" b="19655"/>
          <a:stretch/>
        </p:blipFill>
        <p:spPr>
          <a:xfrm>
            <a:off x="4989749" y="161059"/>
            <a:ext cx="7042973" cy="6535882"/>
          </a:xfrm>
          <a:prstGeom prst="rect">
            <a:avLst/>
          </a:prstGeom>
        </p:spPr>
      </p:pic>
      <p:sp>
        <p:nvSpPr>
          <p:cNvPr id="3" name="Rectangle 2">
            <a:extLst>
              <a:ext uri="{FF2B5EF4-FFF2-40B4-BE49-F238E27FC236}">
                <a16:creationId xmlns:a16="http://schemas.microsoft.com/office/drawing/2014/main" id="{1F5CAD5C-ED9D-46A3-88A2-3C406C64E3A7}"/>
              </a:ext>
            </a:extLst>
          </p:cNvPr>
          <p:cNvSpPr/>
          <p:nvPr/>
        </p:nvSpPr>
        <p:spPr>
          <a:xfrm>
            <a:off x="7972755" y="368808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5BC326-B60D-48E4-91F1-DAADC704A256}"/>
              </a:ext>
            </a:extLst>
          </p:cNvPr>
          <p:cNvSpPr/>
          <p:nvPr/>
        </p:nvSpPr>
        <p:spPr>
          <a:xfrm>
            <a:off x="9515058" y="368808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433E69-A542-4A7F-9B4F-A8E849EFC463}"/>
              </a:ext>
            </a:extLst>
          </p:cNvPr>
          <p:cNvSpPr/>
          <p:nvPr/>
        </p:nvSpPr>
        <p:spPr>
          <a:xfrm>
            <a:off x="11199601" y="368808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33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EF52-3A6D-4F4A-B57B-402052F26A2F}"/>
              </a:ext>
            </a:extLst>
          </p:cNvPr>
          <p:cNvSpPr>
            <a:spLocks noGrp="1"/>
          </p:cNvSpPr>
          <p:nvPr>
            <p:ph type="title"/>
          </p:nvPr>
        </p:nvSpPr>
        <p:spPr>
          <a:xfrm>
            <a:off x="-2714711" y="2458550"/>
            <a:ext cx="10353762" cy="970450"/>
          </a:xfrm>
        </p:spPr>
        <p:txBody>
          <a:bodyPr>
            <a:normAutofit fontScale="90000"/>
          </a:bodyPr>
          <a:lstStyle/>
          <a:p>
            <a:r>
              <a:rPr lang="en-US" dirty="0"/>
              <a:t>Let’s Compare </a:t>
            </a:r>
            <a:br>
              <a:rPr lang="en-US" dirty="0"/>
            </a:br>
            <a:r>
              <a:rPr lang="en-US" dirty="0"/>
              <a:t>Model Outcomes</a:t>
            </a:r>
          </a:p>
        </p:txBody>
      </p:sp>
      <p:pic>
        <p:nvPicPr>
          <p:cNvPr id="5" name="Picture 4">
            <a:extLst>
              <a:ext uri="{FF2B5EF4-FFF2-40B4-BE49-F238E27FC236}">
                <a16:creationId xmlns:a16="http://schemas.microsoft.com/office/drawing/2014/main" id="{6D60572F-1A6B-4B67-AFB4-E8963D10FEA2}"/>
              </a:ext>
            </a:extLst>
          </p:cNvPr>
          <p:cNvPicPr>
            <a:picLocks noChangeAspect="1"/>
          </p:cNvPicPr>
          <p:nvPr/>
        </p:nvPicPr>
        <p:blipFill rotWithShape="1">
          <a:blip r:embed="rId3"/>
          <a:srcRect l="9417" t="19393" r="69750" b="19655"/>
          <a:stretch/>
        </p:blipFill>
        <p:spPr>
          <a:xfrm>
            <a:off x="4989749" y="161059"/>
            <a:ext cx="7042973" cy="6535882"/>
          </a:xfrm>
          <a:prstGeom prst="rect">
            <a:avLst/>
          </a:prstGeom>
        </p:spPr>
      </p:pic>
      <p:sp>
        <p:nvSpPr>
          <p:cNvPr id="3" name="Rectangle 2">
            <a:extLst>
              <a:ext uri="{FF2B5EF4-FFF2-40B4-BE49-F238E27FC236}">
                <a16:creationId xmlns:a16="http://schemas.microsoft.com/office/drawing/2014/main" id="{1F5CAD5C-ED9D-46A3-88A2-3C406C64E3A7}"/>
              </a:ext>
            </a:extLst>
          </p:cNvPr>
          <p:cNvSpPr/>
          <p:nvPr/>
        </p:nvSpPr>
        <p:spPr>
          <a:xfrm>
            <a:off x="9515058" y="2550160"/>
            <a:ext cx="487680" cy="213360"/>
          </a:xfrm>
          <a:prstGeom prst="rect">
            <a:avLst/>
          </a:prstGeom>
          <a:solidFill>
            <a:srgbClr val="67D20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5BC326-B60D-48E4-91F1-DAADC704A256}"/>
              </a:ext>
            </a:extLst>
          </p:cNvPr>
          <p:cNvSpPr/>
          <p:nvPr/>
        </p:nvSpPr>
        <p:spPr>
          <a:xfrm>
            <a:off x="11120338" y="2550160"/>
            <a:ext cx="487680" cy="213360"/>
          </a:xfrm>
          <a:prstGeom prst="rect">
            <a:avLst/>
          </a:prstGeom>
          <a:solidFill>
            <a:srgbClr val="67D20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433E69-A542-4A7F-9B4F-A8E849EFC463}"/>
              </a:ext>
            </a:extLst>
          </p:cNvPr>
          <p:cNvSpPr/>
          <p:nvPr/>
        </p:nvSpPr>
        <p:spPr>
          <a:xfrm>
            <a:off x="9532092" y="3322320"/>
            <a:ext cx="487680" cy="213360"/>
          </a:xfrm>
          <a:prstGeom prst="rect">
            <a:avLst/>
          </a:prstGeom>
          <a:solidFill>
            <a:srgbClr val="2B03D5">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853DDE-5927-4DEE-8738-A572D69DF51A}"/>
              </a:ext>
            </a:extLst>
          </p:cNvPr>
          <p:cNvSpPr/>
          <p:nvPr/>
        </p:nvSpPr>
        <p:spPr>
          <a:xfrm>
            <a:off x="11120338" y="3362210"/>
            <a:ext cx="487680" cy="213360"/>
          </a:xfrm>
          <a:prstGeom prst="rect">
            <a:avLst/>
          </a:prstGeom>
          <a:solidFill>
            <a:srgbClr val="2B03D5">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569891-A9F2-4E23-B91F-70E4F63B380F}"/>
              </a:ext>
            </a:extLst>
          </p:cNvPr>
          <p:cNvSpPr/>
          <p:nvPr/>
        </p:nvSpPr>
        <p:spPr>
          <a:xfrm>
            <a:off x="9515058" y="140208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E52A7D-9835-449A-AE78-324ED0DECFE9}"/>
              </a:ext>
            </a:extLst>
          </p:cNvPr>
          <p:cNvSpPr/>
          <p:nvPr/>
        </p:nvSpPr>
        <p:spPr>
          <a:xfrm>
            <a:off x="11142299" y="1402080"/>
            <a:ext cx="487680" cy="213360"/>
          </a:xfrm>
          <a:prstGeom prst="rect">
            <a:avLst/>
          </a:prstGeom>
          <a:solidFill>
            <a:srgbClr val="BC451B">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8BAE2-8984-4AAC-9E5E-1E660A81A762}"/>
              </a:ext>
            </a:extLst>
          </p:cNvPr>
          <p:cNvSpPr/>
          <p:nvPr/>
        </p:nvSpPr>
        <p:spPr>
          <a:xfrm>
            <a:off x="9537390" y="4343400"/>
            <a:ext cx="487680" cy="213360"/>
          </a:xfrm>
          <a:prstGeom prst="rect">
            <a:avLst/>
          </a:prstGeom>
          <a:solidFill>
            <a:srgbClr val="0453D4">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C815A2-F069-4D12-97FF-34CC6110BD73}"/>
              </a:ext>
            </a:extLst>
          </p:cNvPr>
          <p:cNvSpPr/>
          <p:nvPr/>
        </p:nvSpPr>
        <p:spPr>
          <a:xfrm>
            <a:off x="11093511" y="4343400"/>
            <a:ext cx="487680" cy="213360"/>
          </a:xfrm>
          <a:prstGeom prst="rect">
            <a:avLst/>
          </a:prstGeom>
          <a:solidFill>
            <a:srgbClr val="0453D4">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D716DB-11A7-4B23-B4E4-D6D079EE6B4B}"/>
              </a:ext>
            </a:extLst>
          </p:cNvPr>
          <p:cNvSpPr/>
          <p:nvPr/>
        </p:nvSpPr>
        <p:spPr>
          <a:xfrm>
            <a:off x="9515058" y="2235030"/>
            <a:ext cx="487680" cy="213360"/>
          </a:xfrm>
          <a:prstGeom prst="rect">
            <a:avLst/>
          </a:prstGeom>
          <a:solidFill>
            <a:srgbClr val="D3059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8F13D3-5AA3-46AB-8A31-A8022ECDA26D}"/>
              </a:ext>
            </a:extLst>
          </p:cNvPr>
          <p:cNvSpPr/>
          <p:nvPr/>
        </p:nvSpPr>
        <p:spPr>
          <a:xfrm>
            <a:off x="11085363" y="2235030"/>
            <a:ext cx="487680" cy="213360"/>
          </a:xfrm>
          <a:prstGeom prst="rect">
            <a:avLst/>
          </a:prstGeom>
          <a:solidFill>
            <a:srgbClr val="D3059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A63CF5-9EE3-4E14-A378-CC67B9B4B142}"/>
              </a:ext>
            </a:extLst>
          </p:cNvPr>
          <p:cNvSpPr/>
          <p:nvPr/>
        </p:nvSpPr>
        <p:spPr>
          <a:xfrm>
            <a:off x="9532092" y="1884680"/>
            <a:ext cx="487680" cy="213360"/>
          </a:xfrm>
          <a:prstGeom prst="rect">
            <a:avLst/>
          </a:prstGeom>
          <a:solidFill>
            <a:srgbClr val="B1D305">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DFACCC-CF42-4EEC-9F42-BD1147A57790}"/>
              </a:ext>
            </a:extLst>
          </p:cNvPr>
          <p:cNvSpPr/>
          <p:nvPr/>
        </p:nvSpPr>
        <p:spPr>
          <a:xfrm>
            <a:off x="11120338" y="1892505"/>
            <a:ext cx="487680" cy="213360"/>
          </a:xfrm>
          <a:prstGeom prst="rect">
            <a:avLst/>
          </a:prstGeom>
          <a:solidFill>
            <a:srgbClr val="B1D305">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14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041A-5CC5-4E43-A7E0-FFAD9B7EE217}"/>
              </a:ext>
            </a:extLst>
          </p:cNvPr>
          <p:cNvSpPr>
            <a:spLocks noGrp="1"/>
          </p:cNvSpPr>
          <p:nvPr>
            <p:ph type="title"/>
          </p:nvPr>
        </p:nvSpPr>
        <p:spPr/>
        <p:txBody>
          <a:bodyPr/>
          <a:lstStyle/>
          <a:p>
            <a:r>
              <a:rPr lang="en-US" dirty="0"/>
              <a:t>Amotivation</a:t>
            </a:r>
          </a:p>
        </p:txBody>
      </p:sp>
      <p:sp>
        <p:nvSpPr>
          <p:cNvPr id="3" name="Content Placeholder 2">
            <a:extLst>
              <a:ext uri="{FF2B5EF4-FFF2-40B4-BE49-F238E27FC236}">
                <a16:creationId xmlns:a16="http://schemas.microsoft.com/office/drawing/2014/main" id="{8922E359-FA8C-412B-A989-34BC4E5958ED}"/>
              </a:ext>
            </a:extLst>
          </p:cNvPr>
          <p:cNvSpPr>
            <a:spLocks noGrp="1"/>
          </p:cNvSpPr>
          <p:nvPr>
            <p:ph idx="1"/>
          </p:nvPr>
        </p:nvSpPr>
        <p:spPr/>
        <p:txBody>
          <a:bodyPr/>
          <a:lstStyle/>
          <a:p>
            <a:r>
              <a:rPr lang="en-US" dirty="0"/>
              <a:t>Was not a good substitute for Intent to Persist in the way we have collected it. </a:t>
            </a:r>
          </a:p>
          <a:p>
            <a:pPr lvl="1"/>
            <a:r>
              <a:rPr lang="en-US" dirty="0"/>
              <a:t>If you plan to replicate please use Bowman et al. (2019) items or other SEM items that have already proved the concept.</a:t>
            </a:r>
          </a:p>
          <a:p>
            <a:pPr lvl="1"/>
            <a:r>
              <a:rPr lang="en-US" dirty="0"/>
              <a:t>Maybe change in Amotivation from early first-semester to end of first-year would be valuable?</a:t>
            </a:r>
          </a:p>
          <a:p>
            <a:pPr lvl="1"/>
            <a:endParaRPr lang="en-US" dirty="0"/>
          </a:p>
          <a:p>
            <a:r>
              <a:rPr lang="en-US" dirty="0"/>
              <a:t>Given that Amotivation has linkages to student outcomes we examined if it could be nested within student non-cognitive attributes and the EFC did not accept this.  We also reconfigured connections and Amotivation was not a valuable addition to the model as significant linkages to first-year college performance and student attributes were not found. </a:t>
            </a:r>
          </a:p>
        </p:txBody>
      </p:sp>
    </p:spTree>
    <p:extLst>
      <p:ext uri="{BB962C8B-B14F-4D97-AF65-F5344CB8AC3E}">
        <p14:creationId xmlns:p14="http://schemas.microsoft.com/office/powerpoint/2010/main" val="85442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A7D0-9A89-43ED-B021-129C8FD33AAD}"/>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8E2E4D8B-15E7-4E57-BDA4-0C8E056BE05B}"/>
              </a:ext>
            </a:extLst>
          </p:cNvPr>
          <p:cNvSpPr>
            <a:spLocks noGrp="1"/>
          </p:cNvSpPr>
          <p:nvPr>
            <p:ph idx="1"/>
          </p:nvPr>
        </p:nvSpPr>
        <p:spPr/>
        <p:txBody>
          <a:bodyPr>
            <a:normAutofit fontScale="77500" lnSpcReduction="20000"/>
          </a:bodyPr>
          <a:lstStyle/>
          <a:p>
            <a:r>
              <a:rPr lang="en-US" dirty="0"/>
              <a:t>Well the structure of the Bowman et al. (2019) model is rather robust and remains suitable for plugging in data that theoretically measures similar constructs. </a:t>
            </a:r>
          </a:p>
          <a:p>
            <a:endParaRPr lang="en-US" dirty="0"/>
          </a:p>
          <a:p>
            <a:r>
              <a:rPr lang="en-US" dirty="0"/>
              <a:t>True testing is required still; however, this is hard to do as SEM requires large sample sizes and not everyone collects the same data – but we should try to replicate either the Bowman Model or the models generated by my team. </a:t>
            </a:r>
          </a:p>
          <a:p>
            <a:pPr lvl="1"/>
            <a:r>
              <a:rPr lang="en-US" dirty="0"/>
              <a:t>You will need about n=400 (at min) to test these models</a:t>
            </a:r>
          </a:p>
          <a:p>
            <a:endParaRPr lang="en-US" dirty="0"/>
          </a:p>
          <a:p>
            <a:r>
              <a:rPr lang="en-US" dirty="0"/>
              <a:t>The inclusion of Food Security produced a slightly weaker model (but still an optimal model) and has produced several relationships we would have expected to see not found in Model 1. </a:t>
            </a:r>
          </a:p>
          <a:p>
            <a:pPr lvl="1"/>
            <a:r>
              <a:rPr lang="en-US" dirty="0"/>
              <a:t>While statically slightly weaker, in connection with the Bowman Model and prior research Model 2 may be a “better” practical model. </a:t>
            </a:r>
          </a:p>
          <a:p>
            <a:pPr lvl="1"/>
            <a:endParaRPr lang="en-US" dirty="0"/>
          </a:p>
          <a:p>
            <a:r>
              <a:rPr lang="en-US" dirty="0"/>
              <a:t>Food security matters… My team has highlighted this in descriptive analyses as have others. Our model shows this and we hope others are able to incorporate this measurement into future SEM and other causal analyses. </a:t>
            </a:r>
          </a:p>
        </p:txBody>
      </p:sp>
    </p:spTree>
    <p:extLst>
      <p:ext uri="{BB962C8B-B14F-4D97-AF65-F5344CB8AC3E}">
        <p14:creationId xmlns:p14="http://schemas.microsoft.com/office/powerpoint/2010/main" val="70107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60AB-4E19-4F42-B30E-7B2DE866DE6E}"/>
              </a:ext>
            </a:extLst>
          </p:cNvPr>
          <p:cNvSpPr>
            <a:spLocks noGrp="1"/>
          </p:cNvSpPr>
          <p:nvPr>
            <p:ph type="title"/>
          </p:nvPr>
        </p:nvSpPr>
        <p:spPr/>
        <p:txBody>
          <a:bodyPr/>
          <a:lstStyle/>
          <a:p>
            <a:r>
              <a:rPr lang="en-US" dirty="0"/>
              <a:t>Please Feel Free to Share!</a:t>
            </a:r>
          </a:p>
        </p:txBody>
      </p:sp>
      <p:sp>
        <p:nvSpPr>
          <p:cNvPr id="3" name="Content Placeholder 2">
            <a:extLst>
              <a:ext uri="{FF2B5EF4-FFF2-40B4-BE49-F238E27FC236}">
                <a16:creationId xmlns:a16="http://schemas.microsoft.com/office/drawing/2014/main" id="{F644898B-D38F-41B1-8E1D-FF3E6FBF89B3}"/>
              </a:ext>
            </a:extLst>
          </p:cNvPr>
          <p:cNvSpPr>
            <a:spLocks noGrp="1"/>
          </p:cNvSpPr>
          <p:nvPr>
            <p:ph idx="1"/>
          </p:nvPr>
        </p:nvSpPr>
        <p:spPr/>
        <p:txBody>
          <a:bodyPr/>
          <a:lstStyle/>
          <a:p>
            <a:r>
              <a:rPr lang="en-US" dirty="0"/>
              <a:t>Share anything you’d like on Social Media about this Research – We also have a working paper up on SSRN.  </a:t>
            </a:r>
          </a:p>
        </p:txBody>
      </p:sp>
      <p:pic>
        <p:nvPicPr>
          <p:cNvPr id="1026" name="Picture 2" descr="Thumbs Up GIF - Find &amp; Share on GIPHY">
            <a:extLst>
              <a:ext uri="{FF2B5EF4-FFF2-40B4-BE49-F238E27FC236}">
                <a16:creationId xmlns:a16="http://schemas.microsoft.com/office/drawing/2014/main" id="{B28F7D1D-2EE7-461A-8FD5-CB368A17438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2658" y="2714624"/>
            <a:ext cx="5336036"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28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09F27-295F-4355-84C6-F751B457CFA8}"/>
              </a:ext>
            </a:extLst>
          </p:cNvPr>
          <p:cNvSpPr>
            <a:spLocks noGrp="1"/>
          </p:cNvSpPr>
          <p:nvPr>
            <p:ph type="title"/>
          </p:nvPr>
        </p:nvSpPr>
        <p:spPr>
          <a:xfrm>
            <a:off x="0" y="435105"/>
            <a:ext cx="12192000" cy="970450"/>
          </a:xfrm>
        </p:spPr>
        <p:txBody>
          <a:bodyPr anchor="b">
            <a:normAutofit/>
          </a:bodyPr>
          <a:lstStyle/>
          <a:p>
            <a:r>
              <a:rPr lang="en-US" sz="2800" dirty="0">
                <a:ln>
                  <a:solidFill>
                    <a:srgbClr val="404040">
                      <a:alpha val="10000"/>
                    </a:srgbClr>
                  </a:solidFill>
                </a:ln>
                <a:solidFill>
                  <a:srgbClr val="DADADA"/>
                </a:solidFill>
              </a:rPr>
              <a:t>Bowman et al. (2019) Model</a:t>
            </a:r>
          </a:p>
        </p:txBody>
      </p:sp>
      <p:sp>
        <p:nvSpPr>
          <p:cNvPr id="3" name="Content Placeholder 2">
            <a:extLst>
              <a:ext uri="{FF2B5EF4-FFF2-40B4-BE49-F238E27FC236}">
                <a16:creationId xmlns:a16="http://schemas.microsoft.com/office/drawing/2014/main" id="{FEDE39F8-0E78-40F9-8B0A-A04C85F7395C}"/>
              </a:ext>
            </a:extLst>
          </p:cNvPr>
          <p:cNvSpPr>
            <a:spLocks noGrp="1"/>
          </p:cNvSpPr>
          <p:nvPr>
            <p:ph idx="1"/>
          </p:nvPr>
        </p:nvSpPr>
        <p:spPr>
          <a:xfrm>
            <a:off x="193040" y="1732449"/>
            <a:ext cx="4328159" cy="4482084"/>
          </a:xfrm>
        </p:spPr>
        <p:txBody>
          <a:bodyPr anchor="t">
            <a:noAutofit/>
          </a:bodyPr>
          <a:lstStyle/>
          <a:p>
            <a:pPr>
              <a:lnSpc>
                <a:spcPct val="90000"/>
              </a:lnSpc>
            </a:pPr>
            <a:r>
              <a:rPr lang="en-US" sz="1300" dirty="0">
                <a:ln>
                  <a:solidFill>
                    <a:srgbClr val="404040">
                      <a:alpha val="10000"/>
                    </a:srgbClr>
                  </a:solidFill>
                </a:ln>
                <a:solidFill>
                  <a:srgbClr val="DADADA"/>
                </a:solidFill>
              </a:rPr>
              <a:t>Used Structural Equation Modeling to test how student non-cognitive attributes affect first-year stop out </a:t>
            </a:r>
          </a:p>
          <a:p>
            <a:pPr>
              <a:lnSpc>
                <a:spcPct val="90000"/>
              </a:lnSpc>
            </a:pPr>
            <a:endParaRPr lang="en-US" sz="1300" dirty="0">
              <a:ln>
                <a:solidFill>
                  <a:srgbClr val="404040">
                    <a:alpha val="10000"/>
                  </a:srgbClr>
                </a:solidFill>
              </a:ln>
              <a:solidFill>
                <a:srgbClr val="DADADA"/>
              </a:solidFill>
            </a:endParaRPr>
          </a:p>
          <a:p>
            <a:pPr>
              <a:lnSpc>
                <a:spcPct val="90000"/>
              </a:lnSpc>
            </a:pPr>
            <a:r>
              <a:rPr lang="en-US" sz="1300" dirty="0">
                <a:ln>
                  <a:solidFill>
                    <a:srgbClr val="404040">
                      <a:alpha val="10000"/>
                    </a:srgbClr>
                  </a:solidFill>
                </a:ln>
                <a:solidFill>
                  <a:srgbClr val="DADADA"/>
                </a:solidFill>
              </a:rPr>
              <a:t>Model developed with 10,000 students across multiple institutions </a:t>
            </a:r>
          </a:p>
          <a:p>
            <a:pPr>
              <a:lnSpc>
                <a:spcPct val="90000"/>
              </a:lnSpc>
            </a:pPr>
            <a:endParaRPr lang="en-US" sz="1300" dirty="0">
              <a:ln>
                <a:solidFill>
                  <a:srgbClr val="404040">
                    <a:alpha val="10000"/>
                  </a:srgbClr>
                </a:solidFill>
              </a:ln>
              <a:solidFill>
                <a:srgbClr val="DADADA"/>
              </a:solidFill>
            </a:endParaRPr>
          </a:p>
          <a:p>
            <a:pPr>
              <a:lnSpc>
                <a:spcPct val="90000"/>
              </a:lnSpc>
            </a:pPr>
            <a:r>
              <a:rPr lang="en-US" sz="1300" dirty="0">
                <a:ln>
                  <a:solidFill>
                    <a:srgbClr val="404040">
                      <a:alpha val="10000"/>
                    </a:srgbClr>
                  </a:solidFill>
                </a:ln>
                <a:solidFill>
                  <a:srgbClr val="DADADA"/>
                </a:solidFill>
              </a:rPr>
              <a:t>Few SEM analyses are in HE journals or attached to HE-related theory </a:t>
            </a:r>
          </a:p>
          <a:p>
            <a:pPr>
              <a:lnSpc>
                <a:spcPct val="90000"/>
              </a:lnSpc>
            </a:pPr>
            <a:endParaRPr lang="en-US" sz="1300" dirty="0">
              <a:ln>
                <a:solidFill>
                  <a:srgbClr val="404040">
                    <a:alpha val="10000"/>
                  </a:srgbClr>
                </a:solidFill>
              </a:ln>
              <a:solidFill>
                <a:srgbClr val="DADADA"/>
              </a:solidFill>
            </a:endParaRPr>
          </a:p>
          <a:p>
            <a:pPr>
              <a:lnSpc>
                <a:spcPct val="90000"/>
              </a:lnSpc>
            </a:pPr>
            <a:r>
              <a:rPr lang="en-US" sz="1300" dirty="0">
                <a:ln>
                  <a:solidFill>
                    <a:srgbClr val="404040">
                      <a:alpha val="10000"/>
                    </a:srgbClr>
                  </a:solidFill>
                </a:ln>
                <a:solidFill>
                  <a:srgbClr val="DADADA"/>
                </a:solidFill>
                <a:effectLst/>
              </a:rPr>
              <a:t>The Bowman model illustrates that the outcome of retention is directly influenced by the combination of College GPA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=.50), Commitment to Institution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=.21), Social Adjustment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=.16), Financial Means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=.09), and Non-Cognitive Attributes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=-.15) – with indirect influences positively bolstering each of the variables. Of particular interest, indirect influences bring the non-cognitive attributes (</a:t>
            </a:r>
            <a:r>
              <a:rPr lang="en-US" sz="1300" i="1" dirty="0">
                <a:ln>
                  <a:solidFill>
                    <a:srgbClr val="404040">
                      <a:alpha val="10000"/>
                    </a:srgbClr>
                  </a:solidFill>
                </a:ln>
                <a:solidFill>
                  <a:srgbClr val="DADADA"/>
                </a:solidFill>
                <a:effectLst/>
              </a:rPr>
              <a:t>r</a:t>
            </a:r>
            <a:r>
              <a:rPr lang="en-US" sz="1300" dirty="0">
                <a:ln>
                  <a:solidFill>
                    <a:srgbClr val="404040">
                      <a:alpha val="10000"/>
                    </a:srgbClr>
                  </a:solidFill>
                </a:ln>
                <a:solidFill>
                  <a:srgbClr val="DADADA"/>
                </a:solidFill>
                <a:effectLst/>
              </a:rPr>
              <a:t>=.14) to a net-positive total influence on retention - aligning with the study’s central assumption.</a:t>
            </a:r>
            <a:endParaRPr lang="en-US" sz="1300" dirty="0">
              <a:ln>
                <a:solidFill>
                  <a:srgbClr val="404040">
                    <a:alpha val="10000"/>
                  </a:srgbClr>
                </a:solidFill>
              </a:ln>
              <a:solidFill>
                <a:srgbClr val="DADADA"/>
              </a:solidFill>
            </a:endParaRPr>
          </a:p>
        </p:txBody>
      </p:sp>
      <p:pic>
        <p:nvPicPr>
          <p:cNvPr id="4" name="Picture 3" descr="A close up of a map&#10;&#10;Description automatically generated">
            <a:extLst>
              <a:ext uri="{FF2B5EF4-FFF2-40B4-BE49-F238E27FC236}">
                <a16:creationId xmlns:a16="http://schemas.microsoft.com/office/drawing/2014/main" id="{773F71AD-88F2-4A3C-8C0F-6E9E8D4C8936}"/>
              </a:ext>
            </a:extLst>
          </p:cNvPr>
          <p:cNvPicPr/>
          <p:nvPr/>
        </p:nvPicPr>
        <p:blipFill rotWithShape="1">
          <a:blip r:embed="rId2"/>
          <a:srcRect l="8718" t="19829" r="14615" b="14986"/>
          <a:stretch/>
        </p:blipFill>
        <p:spPr bwMode="auto">
          <a:xfrm>
            <a:off x="4906339" y="1840660"/>
            <a:ext cx="7092621" cy="36051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986434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67EB-258D-4CA1-9F70-51809B23B3AA}"/>
              </a:ext>
            </a:extLst>
          </p:cNvPr>
          <p:cNvSpPr>
            <a:spLocks noGrp="1"/>
          </p:cNvSpPr>
          <p:nvPr>
            <p:ph type="title"/>
          </p:nvPr>
        </p:nvSpPr>
        <p:spPr/>
        <p:txBody>
          <a:bodyPr/>
          <a:lstStyle/>
          <a:p>
            <a:r>
              <a:rPr lang="en-US" dirty="0"/>
              <a:t>Our Study</a:t>
            </a:r>
          </a:p>
        </p:txBody>
      </p:sp>
      <p:sp>
        <p:nvSpPr>
          <p:cNvPr id="3" name="Content Placeholder 2">
            <a:extLst>
              <a:ext uri="{FF2B5EF4-FFF2-40B4-BE49-F238E27FC236}">
                <a16:creationId xmlns:a16="http://schemas.microsoft.com/office/drawing/2014/main" id="{5AA90963-8DC9-4FE7-A207-C4E71716DEFD}"/>
              </a:ext>
            </a:extLst>
          </p:cNvPr>
          <p:cNvSpPr>
            <a:spLocks noGrp="1"/>
          </p:cNvSpPr>
          <p:nvPr>
            <p:ph idx="1"/>
          </p:nvPr>
        </p:nvSpPr>
        <p:spPr/>
        <p:txBody>
          <a:bodyPr/>
          <a:lstStyle/>
          <a:p>
            <a:r>
              <a:rPr lang="en-US" dirty="0"/>
              <a:t>Used SEM to test the structure of the Bowman et al. (2019) with unique data that research suggests is similar in nature to variables in the “Bowman Model.”</a:t>
            </a:r>
          </a:p>
          <a:p>
            <a:pPr marL="36900" indent="0">
              <a:buNone/>
            </a:pPr>
            <a:endParaRPr lang="en-US" dirty="0"/>
          </a:p>
          <a:p>
            <a:endParaRPr lang="en-US" dirty="0"/>
          </a:p>
          <a:p>
            <a:r>
              <a:rPr lang="en-US" dirty="0"/>
              <a:t>We also expanded upon the Bowman Model by including Food Security to the financially-related latent variable</a:t>
            </a:r>
          </a:p>
          <a:p>
            <a:pPr lvl="1"/>
            <a:r>
              <a:rPr lang="en-US" dirty="0"/>
              <a:t>To date, three SEM studies with food insecurity in publication</a:t>
            </a:r>
          </a:p>
          <a:p>
            <a:pPr lvl="1"/>
            <a:r>
              <a:rPr lang="en-US" dirty="0"/>
              <a:t>One in a HE journal, two in other journals – all three are very limited and do not examine effects on performance/persistence. </a:t>
            </a:r>
          </a:p>
        </p:txBody>
      </p:sp>
    </p:spTree>
    <p:extLst>
      <p:ext uri="{BB962C8B-B14F-4D97-AF65-F5344CB8AC3E}">
        <p14:creationId xmlns:p14="http://schemas.microsoft.com/office/powerpoint/2010/main" val="265024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7453-0800-4301-84CF-1883830E0CE7}"/>
              </a:ext>
            </a:extLst>
          </p:cNvPr>
          <p:cNvSpPr>
            <a:spLocks noGrp="1"/>
          </p:cNvSpPr>
          <p:nvPr>
            <p:ph type="title"/>
          </p:nvPr>
        </p:nvSpPr>
        <p:spPr/>
        <p:txBody>
          <a:bodyPr/>
          <a:lstStyle/>
          <a:p>
            <a:r>
              <a:rPr lang="en-US" dirty="0"/>
              <a:t>Site and Sample</a:t>
            </a:r>
          </a:p>
        </p:txBody>
      </p:sp>
      <p:sp>
        <p:nvSpPr>
          <p:cNvPr id="3" name="Content Placeholder 2">
            <a:extLst>
              <a:ext uri="{FF2B5EF4-FFF2-40B4-BE49-F238E27FC236}">
                <a16:creationId xmlns:a16="http://schemas.microsoft.com/office/drawing/2014/main" id="{CA698071-E1B7-47E8-878C-FB96FCF2963B}"/>
              </a:ext>
            </a:extLst>
          </p:cNvPr>
          <p:cNvSpPr>
            <a:spLocks noGrp="1"/>
          </p:cNvSpPr>
          <p:nvPr>
            <p:ph idx="1"/>
          </p:nvPr>
        </p:nvSpPr>
        <p:spPr/>
        <p:txBody>
          <a:bodyPr>
            <a:normAutofit fontScale="77500" lnSpcReduction="20000"/>
          </a:bodyPr>
          <a:lstStyle/>
          <a:p>
            <a:r>
              <a:rPr lang="en-US" dirty="0"/>
              <a:t>Conducted at Western Michigan University under the Success at WMU program and funded by a First In The World Grant (</a:t>
            </a:r>
            <a:r>
              <a:rPr lang="en-US" dirty="0">
                <a:effectLst/>
              </a:rPr>
              <a:t>P116F140353) provided by the Department of Education </a:t>
            </a:r>
          </a:p>
          <a:p>
            <a:endParaRPr lang="en-US" dirty="0">
              <a:effectLst/>
            </a:endParaRPr>
          </a:p>
          <a:p>
            <a:r>
              <a:rPr lang="en-US" dirty="0"/>
              <a:t>First-Time In Any College (“Beginner” students) N=2,351 students invited to participate, N=487 engaged (21%) </a:t>
            </a:r>
          </a:p>
          <a:p>
            <a:endParaRPr lang="en-US" dirty="0"/>
          </a:p>
          <a:p>
            <a:r>
              <a:rPr lang="en-US" dirty="0"/>
              <a:t>Participants were</a:t>
            </a:r>
          </a:p>
          <a:p>
            <a:pPr lvl="1"/>
            <a:r>
              <a:rPr lang="en-US" dirty="0"/>
              <a:t>Less advantaged ($71,000 v. $76,000)</a:t>
            </a:r>
          </a:p>
          <a:p>
            <a:pPr lvl="1"/>
            <a:r>
              <a:rPr lang="en-US" dirty="0"/>
              <a:t>Higher HS FRL% (31% v. 29%)</a:t>
            </a:r>
          </a:p>
          <a:p>
            <a:pPr lvl="1"/>
            <a:r>
              <a:rPr lang="en-US" dirty="0"/>
              <a:t>Higher HS GPA (3.56 v. 3.40) </a:t>
            </a:r>
          </a:p>
          <a:p>
            <a:pPr lvl="1"/>
            <a:r>
              <a:rPr lang="en-US" dirty="0"/>
              <a:t>More Non-White Persons (33% v. 27%)</a:t>
            </a:r>
          </a:p>
          <a:p>
            <a:pPr lvl="1"/>
            <a:r>
              <a:rPr lang="en-US" dirty="0"/>
              <a:t>More Female (63% v. 48%)</a:t>
            </a:r>
          </a:p>
          <a:p>
            <a:pPr lvl="1"/>
            <a:r>
              <a:rPr lang="en-US" dirty="0"/>
              <a:t>Higher First-Year GPA (3.20 v. 3.00) </a:t>
            </a:r>
          </a:p>
          <a:p>
            <a:pPr lvl="1"/>
            <a:r>
              <a:rPr lang="en-US" dirty="0"/>
              <a:t>Higher First-Year Retention (80% v. 74%)</a:t>
            </a:r>
          </a:p>
          <a:p>
            <a:pPr marL="450000" lvl="1" indent="0">
              <a:buNone/>
            </a:pPr>
            <a:endParaRPr lang="en-US" dirty="0"/>
          </a:p>
        </p:txBody>
      </p:sp>
    </p:spTree>
    <p:extLst>
      <p:ext uri="{BB962C8B-B14F-4D97-AF65-F5344CB8AC3E}">
        <p14:creationId xmlns:p14="http://schemas.microsoft.com/office/powerpoint/2010/main" val="215620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8E75-E4C7-4F08-899C-EC9AB3D331D6}"/>
              </a:ext>
            </a:extLst>
          </p:cNvPr>
          <p:cNvSpPr>
            <a:spLocks noGrp="1"/>
          </p:cNvSpPr>
          <p:nvPr>
            <p:ph type="title"/>
          </p:nvPr>
        </p:nvSpPr>
        <p:spPr/>
        <p:txBody>
          <a:bodyPr/>
          <a:lstStyle/>
          <a:p>
            <a:r>
              <a:rPr lang="en-US" dirty="0"/>
              <a:t>Structural Equation Modeling</a:t>
            </a:r>
          </a:p>
        </p:txBody>
      </p:sp>
      <p:sp>
        <p:nvSpPr>
          <p:cNvPr id="3" name="Content Placeholder 2">
            <a:extLst>
              <a:ext uri="{FF2B5EF4-FFF2-40B4-BE49-F238E27FC236}">
                <a16:creationId xmlns:a16="http://schemas.microsoft.com/office/drawing/2014/main" id="{C783788D-0AFF-4E6D-A4C6-963AE0DA9E6D}"/>
              </a:ext>
            </a:extLst>
          </p:cNvPr>
          <p:cNvSpPr>
            <a:spLocks noGrp="1"/>
          </p:cNvSpPr>
          <p:nvPr>
            <p:ph idx="1"/>
          </p:nvPr>
        </p:nvSpPr>
        <p:spPr>
          <a:xfrm>
            <a:off x="913795" y="1732449"/>
            <a:ext cx="10353762" cy="4058751"/>
          </a:xfrm>
        </p:spPr>
        <p:txBody>
          <a:bodyPr>
            <a:normAutofit fontScale="85000" lnSpcReduction="20000"/>
          </a:bodyPr>
          <a:lstStyle/>
          <a:p>
            <a:pPr marL="285750" lvl="1" indent="-227013"/>
            <a:r>
              <a:rPr lang="en-US" dirty="0"/>
              <a:t>Structural Equation Modeling (SEM) is a technique used to examine the effect of one variable onto another and any indirect influences from one variable through another (Klem, 2000)</a:t>
            </a:r>
          </a:p>
          <a:p>
            <a:pPr marL="285750" lvl="1" indent="-227013"/>
            <a:endParaRPr lang="en-US" dirty="0"/>
          </a:p>
          <a:p>
            <a:pPr marL="285750" lvl="1" indent="-227013"/>
            <a:r>
              <a:rPr lang="en-US" dirty="0"/>
              <a:t>Rules of SEM</a:t>
            </a:r>
          </a:p>
          <a:p>
            <a:pPr marL="742950" lvl="2" indent="-227013"/>
            <a:r>
              <a:rPr lang="en-US" dirty="0"/>
              <a:t>Temporal sequencing </a:t>
            </a:r>
          </a:p>
          <a:p>
            <a:pPr marL="742950" lvl="2" indent="-227013"/>
            <a:r>
              <a:rPr lang="en-US" dirty="0"/>
              <a:t>Variables must be statistically related to the outcome examined </a:t>
            </a:r>
          </a:p>
          <a:p>
            <a:pPr marL="742950" lvl="2" indent="-227013"/>
            <a:r>
              <a:rPr lang="en-US" dirty="0"/>
              <a:t>Method must align with outcome</a:t>
            </a:r>
          </a:p>
          <a:p>
            <a:pPr marL="1200150" lvl="3" indent="-227013"/>
            <a:r>
              <a:rPr lang="en-US" dirty="0"/>
              <a:t>Weighted-least square means and variance adjusted approach (WLSMV) </a:t>
            </a:r>
          </a:p>
          <a:p>
            <a:pPr marL="1200150" lvl="3" indent="-227013"/>
            <a:r>
              <a:rPr lang="en-US" dirty="0"/>
              <a:t>WLSMV is a better approach than a Maximum Likelihood analysis; WLSMV produces more accurate factor loadings, </a:t>
            </a:r>
            <a:r>
              <a:rPr lang="en-US" dirty="0" err="1"/>
              <a:t>interfactor</a:t>
            </a:r>
            <a:r>
              <a:rPr lang="en-US" dirty="0"/>
              <a:t> correlations, and structural coefficient estimates (DiStefano &amp; Morgan, 2014; Li, 2016).  </a:t>
            </a:r>
          </a:p>
          <a:p>
            <a:pPr marL="742950" lvl="2" indent="-227013"/>
            <a:r>
              <a:rPr lang="en-US" dirty="0"/>
              <a:t>Fit statistics are debated but should be CFI≥.95, TLI≥.95, RMSEA≤.06, and SRMR≤.08 (Hu &amp; </a:t>
            </a:r>
            <a:r>
              <a:rPr lang="en-US" dirty="0" err="1"/>
              <a:t>Bentler</a:t>
            </a:r>
            <a:r>
              <a:rPr lang="en-US" dirty="0"/>
              <a:t>, 1998)</a:t>
            </a:r>
          </a:p>
          <a:p>
            <a:pPr marL="742950" lvl="2" indent="-227013"/>
            <a:endParaRPr lang="en-US" dirty="0"/>
          </a:p>
          <a:p>
            <a:pPr marL="59850" indent="-227013"/>
            <a:r>
              <a:rPr lang="en-US" dirty="0"/>
              <a:t>Had n=11 profiles with missing institutional, we listwise deleted them.  Was not large enough to mean center or KNN the data. </a:t>
            </a:r>
          </a:p>
          <a:p>
            <a:pPr marL="59850" indent="-227013"/>
            <a:endParaRPr lang="en-US" dirty="0"/>
          </a:p>
          <a:p>
            <a:pPr marL="36900" indent="0">
              <a:buNone/>
            </a:pPr>
            <a:endParaRPr lang="en-US" dirty="0"/>
          </a:p>
        </p:txBody>
      </p:sp>
    </p:spTree>
    <p:extLst>
      <p:ext uri="{BB962C8B-B14F-4D97-AF65-F5344CB8AC3E}">
        <p14:creationId xmlns:p14="http://schemas.microsoft.com/office/powerpoint/2010/main" val="323534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07BC3-6226-4195-9542-1867101E6A2F}"/>
              </a:ext>
            </a:extLst>
          </p:cNvPr>
          <p:cNvSpPr>
            <a:spLocks noGrp="1"/>
          </p:cNvSpPr>
          <p:nvPr>
            <p:ph type="title"/>
          </p:nvPr>
        </p:nvSpPr>
        <p:spPr>
          <a:xfrm>
            <a:off x="913795" y="609600"/>
            <a:ext cx="3078749" cy="970450"/>
          </a:xfrm>
        </p:spPr>
        <p:txBody>
          <a:bodyPr anchor="b">
            <a:normAutofit/>
          </a:bodyPr>
          <a:lstStyle/>
          <a:p>
            <a:pPr algn="l"/>
            <a:r>
              <a:rPr lang="en-US" sz="2800" dirty="0">
                <a:ln>
                  <a:solidFill>
                    <a:srgbClr val="404040">
                      <a:alpha val="10000"/>
                    </a:srgbClr>
                  </a:solidFill>
                </a:ln>
                <a:solidFill>
                  <a:srgbClr val="DADADA"/>
                </a:solidFill>
              </a:rPr>
              <a:t>Data Sources and Survey</a:t>
            </a:r>
          </a:p>
        </p:txBody>
      </p:sp>
      <p:sp>
        <p:nvSpPr>
          <p:cNvPr id="3" name="Content Placeholder 2">
            <a:extLst>
              <a:ext uri="{FF2B5EF4-FFF2-40B4-BE49-F238E27FC236}">
                <a16:creationId xmlns:a16="http://schemas.microsoft.com/office/drawing/2014/main" id="{A22D9BB9-2C8B-4BDC-B9F0-1CF30D86C6D1}"/>
              </a:ext>
            </a:extLst>
          </p:cNvPr>
          <p:cNvSpPr>
            <a:spLocks noGrp="1"/>
          </p:cNvSpPr>
          <p:nvPr>
            <p:ph idx="1"/>
          </p:nvPr>
        </p:nvSpPr>
        <p:spPr>
          <a:xfrm>
            <a:off x="352425" y="1732449"/>
            <a:ext cx="3640119" cy="4058751"/>
          </a:xfrm>
        </p:spPr>
        <p:txBody>
          <a:bodyPr anchor="t">
            <a:normAutofit/>
          </a:bodyPr>
          <a:lstStyle/>
          <a:p>
            <a:r>
              <a:rPr lang="en-US" sz="1600" dirty="0">
                <a:ln>
                  <a:solidFill>
                    <a:srgbClr val="404040">
                      <a:alpha val="10000"/>
                    </a:srgbClr>
                  </a:solidFill>
                </a:ln>
                <a:solidFill>
                  <a:srgbClr val="DADADA"/>
                </a:solidFill>
              </a:rPr>
              <a:t>Again this is not the same data as used by Bowman et al. (2019) but our data captures similar elements – which we soon detail.</a:t>
            </a:r>
          </a:p>
          <a:p>
            <a:endParaRPr lang="en-US" sz="1600" dirty="0">
              <a:ln>
                <a:solidFill>
                  <a:srgbClr val="404040">
                    <a:alpha val="10000"/>
                  </a:srgbClr>
                </a:solidFill>
              </a:ln>
              <a:solidFill>
                <a:srgbClr val="DADADA"/>
              </a:solidFill>
            </a:endParaRPr>
          </a:p>
          <a:p>
            <a:pPr marL="36900" indent="0">
              <a:buNone/>
            </a:pPr>
            <a:endParaRPr lang="en-US" sz="1600" dirty="0">
              <a:ln>
                <a:solidFill>
                  <a:srgbClr val="404040">
                    <a:alpha val="10000"/>
                  </a:srgbClr>
                </a:solidFill>
              </a:ln>
              <a:solidFill>
                <a:srgbClr val="DADADA"/>
              </a:solidFill>
            </a:endParaRPr>
          </a:p>
        </p:txBody>
      </p:sp>
      <p:sp>
        <p:nvSpPr>
          <p:cNvPr id="22" name="Rectangle 2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867A89-D736-4ABF-B06E-4343DB665C21}"/>
              </a:ext>
            </a:extLst>
          </p:cNvPr>
          <p:cNvPicPr>
            <a:picLocks noChangeAspect="1"/>
          </p:cNvPicPr>
          <p:nvPr/>
        </p:nvPicPr>
        <p:blipFill>
          <a:blip r:embed="rId2"/>
          <a:stretch>
            <a:fillRect/>
          </a:stretch>
        </p:blipFill>
        <p:spPr>
          <a:xfrm>
            <a:off x="4988227" y="1230932"/>
            <a:ext cx="5876925" cy="8152933"/>
          </a:xfrm>
          <a:prstGeom prst="rect">
            <a:avLst/>
          </a:prstGeom>
        </p:spPr>
      </p:pic>
    </p:spTree>
    <p:extLst>
      <p:ext uri="{BB962C8B-B14F-4D97-AF65-F5344CB8AC3E}">
        <p14:creationId xmlns:p14="http://schemas.microsoft.com/office/powerpoint/2010/main" val="7279035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D20C-137D-4786-B83E-B63586C6AF16}"/>
              </a:ext>
            </a:extLst>
          </p:cNvPr>
          <p:cNvSpPr>
            <a:spLocks noGrp="1"/>
          </p:cNvSpPr>
          <p:nvPr>
            <p:ph type="title"/>
          </p:nvPr>
        </p:nvSpPr>
        <p:spPr>
          <a:xfrm>
            <a:off x="770920" y="0"/>
            <a:ext cx="10353762" cy="970450"/>
          </a:xfrm>
        </p:spPr>
        <p:txBody>
          <a:bodyPr/>
          <a:lstStyle/>
          <a:p>
            <a:r>
              <a:rPr lang="en-US"/>
              <a:t>Model 1 – Replication of Bowman Structure</a:t>
            </a:r>
            <a:endParaRPr lang="en-US" dirty="0"/>
          </a:p>
        </p:txBody>
      </p:sp>
      <p:pic>
        <p:nvPicPr>
          <p:cNvPr id="4" name="Picture 3">
            <a:extLst>
              <a:ext uri="{FF2B5EF4-FFF2-40B4-BE49-F238E27FC236}">
                <a16:creationId xmlns:a16="http://schemas.microsoft.com/office/drawing/2014/main" id="{C8D949AE-6BA8-4B08-8BC4-60F3ADF6B800}"/>
              </a:ext>
            </a:extLst>
          </p:cNvPr>
          <p:cNvPicPr>
            <a:picLocks noChangeAspect="1"/>
          </p:cNvPicPr>
          <p:nvPr/>
        </p:nvPicPr>
        <p:blipFill rotWithShape="1">
          <a:blip r:embed="rId3"/>
          <a:srcRect t="15137" b="12747"/>
          <a:stretch/>
        </p:blipFill>
        <p:spPr>
          <a:xfrm>
            <a:off x="1457237" y="1166318"/>
            <a:ext cx="9535087" cy="5310683"/>
          </a:xfrm>
          <a:prstGeom prst="rect">
            <a:avLst/>
          </a:prstGeom>
        </p:spPr>
      </p:pic>
    </p:spTree>
    <p:extLst>
      <p:ext uri="{BB962C8B-B14F-4D97-AF65-F5344CB8AC3E}">
        <p14:creationId xmlns:p14="http://schemas.microsoft.com/office/powerpoint/2010/main" val="194126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D20C-137D-4786-B83E-B63586C6AF16}"/>
              </a:ext>
            </a:extLst>
          </p:cNvPr>
          <p:cNvSpPr>
            <a:spLocks noGrp="1"/>
          </p:cNvSpPr>
          <p:nvPr>
            <p:ph type="title"/>
          </p:nvPr>
        </p:nvSpPr>
        <p:spPr>
          <a:xfrm>
            <a:off x="770920" y="0"/>
            <a:ext cx="10353762" cy="970450"/>
          </a:xfrm>
        </p:spPr>
        <p:txBody>
          <a:bodyPr/>
          <a:lstStyle/>
          <a:p>
            <a:r>
              <a:rPr lang="en-US" dirty="0"/>
              <a:t>Model 2 – Expansion of Bowman Structure</a:t>
            </a:r>
          </a:p>
        </p:txBody>
      </p:sp>
      <p:pic>
        <p:nvPicPr>
          <p:cNvPr id="3" name="Picture 2">
            <a:extLst>
              <a:ext uri="{FF2B5EF4-FFF2-40B4-BE49-F238E27FC236}">
                <a16:creationId xmlns:a16="http://schemas.microsoft.com/office/drawing/2014/main" id="{69BBF3A7-BFA4-4627-A5CB-776DFF22C255}"/>
              </a:ext>
            </a:extLst>
          </p:cNvPr>
          <p:cNvPicPr>
            <a:picLocks noChangeAspect="1"/>
          </p:cNvPicPr>
          <p:nvPr/>
        </p:nvPicPr>
        <p:blipFill rotWithShape="1">
          <a:blip r:embed="rId3"/>
          <a:srcRect t="14307" b="13602"/>
          <a:stretch/>
        </p:blipFill>
        <p:spPr>
          <a:xfrm>
            <a:off x="1115898" y="1072188"/>
            <a:ext cx="10008784" cy="5572451"/>
          </a:xfrm>
          <a:prstGeom prst="rect">
            <a:avLst/>
          </a:prstGeom>
        </p:spPr>
      </p:pic>
    </p:spTree>
    <p:extLst>
      <p:ext uri="{BB962C8B-B14F-4D97-AF65-F5344CB8AC3E}">
        <p14:creationId xmlns:p14="http://schemas.microsoft.com/office/powerpoint/2010/main" val="1463648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1368</Words>
  <Application>Microsoft Office PowerPoint</Application>
  <PresentationFormat>Widescreen</PresentationFormat>
  <Paragraphs>94</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Calisto MT</vt:lpstr>
      <vt:lpstr>Wingdings 2</vt:lpstr>
      <vt:lpstr>Slate</vt:lpstr>
      <vt:lpstr>Structuring First-Year Retention at a Regional Public Institution: Validating and Refining the Structure of Bowman’s SEM Analysis </vt:lpstr>
      <vt:lpstr>Please Feel Free to Share!</vt:lpstr>
      <vt:lpstr>Bowman et al. (2019) Model</vt:lpstr>
      <vt:lpstr>Our Study</vt:lpstr>
      <vt:lpstr>Site and Sample</vt:lpstr>
      <vt:lpstr>Structural Equation Modeling</vt:lpstr>
      <vt:lpstr>Data Sources and Survey</vt:lpstr>
      <vt:lpstr>Model 1 – Replication of Bowman Structure</vt:lpstr>
      <vt:lpstr>Model 2 – Expansion of Bowman Structure</vt:lpstr>
      <vt:lpstr>Let’s Compare  Model Outcomes</vt:lpstr>
      <vt:lpstr>Let’s Compare  Model Outcomes</vt:lpstr>
      <vt:lpstr>Let’s Compare  Model Outcomes</vt:lpstr>
      <vt:lpstr>Let’s Compare  Model Outcomes</vt:lpstr>
      <vt:lpstr>Amotivation</vt:lpstr>
      <vt:lpstr>So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Daniel.Anthony.Collier@gmail.com</dc:creator>
  <cp:lastModifiedBy>Daniel.Anthony.Collier@gmail.com</cp:lastModifiedBy>
  <cp:revision>13</cp:revision>
  <dcterms:created xsi:type="dcterms:W3CDTF">2020-06-11T14:58:08Z</dcterms:created>
  <dcterms:modified xsi:type="dcterms:W3CDTF">2020-06-12T20:45:58Z</dcterms:modified>
</cp:coreProperties>
</file>