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drawings/drawing3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drawings/drawing5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notesSlides/notesSlide19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drawings/drawing6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drawings/drawing7.xml" ContentType="application/vnd.openxmlformats-officedocument.drawingml.chartshapes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96" r:id="rId2"/>
    <p:sldMasterId id="2147484009" r:id="rId3"/>
  </p:sldMasterIdLst>
  <p:notesMasterIdLst>
    <p:notesMasterId r:id="rId28"/>
  </p:notesMasterIdLst>
  <p:handoutMasterIdLst>
    <p:handoutMasterId r:id="rId29"/>
  </p:handoutMasterIdLst>
  <p:sldIdLst>
    <p:sldId id="509" r:id="rId4"/>
    <p:sldId id="450" r:id="rId5"/>
    <p:sldId id="451" r:id="rId6"/>
    <p:sldId id="316" r:id="rId7"/>
    <p:sldId id="323" r:id="rId8"/>
    <p:sldId id="525" r:id="rId9"/>
    <p:sldId id="523" r:id="rId10"/>
    <p:sldId id="524" r:id="rId11"/>
    <p:sldId id="514" r:id="rId12"/>
    <p:sldId id="516" r:id="rId13"/>
    <p:sldId id="510" r:id="rId14"/>
    <p:sldId id="513" r:id="rId15"/>
    <p:sldId id="519" r:id="rId16"/>
    <p:sldId id="512" r:id="rId17"/>
    <p:sldId id="511" r:id="rId18"/>
    <p:sldId id="521" r:id="rId19"/>
    <p:sldId id="518" r:id="rId20"/>
    <p:sldId id="335" r:id="rId21"/>
    <p:sldId id="517" r:id="rId22"/>
    <p:sldId id="520" r:id="rId23"/>
    <p:sldId id="504" r:id="rId24"/>
    <p:sldId id="522" r:id="rId25"/>
    <p:sldId id="288" r:id="rId26"/>
    <p:sldId id="267" r:id="rId27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48A54"/>
    <a:srgbClr val="500000"/>
    <a:srgbClr val="CC0000"/>
    <a:srgbClr val="B9B9B9"/>
    <a:srgbClr val="203864"/>
    <a:srgbClr val="818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74" autoAdjust="0"/>
    <p:restoredTop sz="82294" autoAdjust="0"/>
  </p:normalViewPr>
  <p:slideViewPr>
    <p:cSldViewPr snapToGrid="0">
      <p:cViewPr varScale="1">
        <p:scale>
          <a:sx n="57" d="100"/>
          <a:sy n="57" d="100"/>
        </p:scale>
        <p:origin x="17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474"/>
    </p:cViewPr>
  </p:sorterViewPr>
  <p:notesViewPr>
    <p:cSldViewPr snapToGrid="0">
      <p:cViewPr varScale="1">
        <p:scale>
          <a:sx n="114" d="100"/>
          <a:sy n="114" d="100"/>
        </p:scale>
        <p:origin x="316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corpfile2.tgslc.org\groups\629%20Research\Core%20Products\Student%20Financial%20Wellness%20Survey\Data\Fall%202019\Sector%20Files\Fall%202019%20Aggregate\Sector%20Tables%20and%20Graphs_Fall%202019%20Formatted%20Tables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corpfile2.tgslc.org\groups\629%20Research\Core%20Products\Student%20Financial%20Wellness%20Survey\Data\Fall%202019\Sector%20Files\Fall%202019%20Aggregate\Sector%20Tables%20and%20Graphs_Fall%202019%20Formatted%20Tables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4.xml"/><Relationship Id="rId4" Type="http://schemas.openxmlformats.org/officeDocument/2006/relationships/oleObject" Target="file:///\\corpfile2.tgslc.org\groups\629%20Research\Core%20Products\Student%20Financial%20Wellness%20Survey\Data\Fall%202019\Sector%20Files\Fall%202019%20Aggregate\Sector%20Tables%20and%20Graphs_Fall%202019%20Formatted%20Tables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5.xml"/><Relationship Id="rId4" Type="http://schemas.openxmlformats.org/officeDocument/2006/relationships/oleObject" Target="file:///\\corpfile2.tgslc.org\groups\629%20Research\Core%20Products\Student%20Financial%20Wellness%20Survey\Data\Fall%202019\Sector%20Files\Fall%202019%20Aggregate\Sector%20Tables%20and%20Graphs_Fall%202019%20Formatted%20Tables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\\corpfile2.tgslc.org\groups\629%20Research\Core%20Products\Student%20Financial%20Wellness%20Survey\Data\Fall%202019\Sector%20Files\Fall%202019%20Aggregate\Sector%20Tables%20and%20Graphs_Fall%202019%20Formatted%20Tables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\\corpfile2.tgslc.org\groups\629%20Research\Core%20Products\Student%20Financial%20Wellness%20Survey\Data\Fall%202019\Sector%20Files\Fall%202019%20Aggregate\Sector%20Tables%20and%20Graphs_Fall%202019%20Formatted%20Tables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5" Type="http://schemas.openxmlformats.org/officeDocument/2006/relationships/chartUserShapes" Target="../drawings/drawing6.xml"/><Relationship Id="rId4" Type="http://schemas.openxmlformats.org/officeDocument/2006/relationships/oleObject" Target="file:///\\corpfile2.tgslc.org\groups\629%20Research\Core%20Products\Student%20Financial%20Wellness%20Survey\Data\Fall%202019\Sector%20Tables%20and%20Graphs_Fall%202019%20Formatted%20Tables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5" Type="http://schemas.openxmlformats.org/officeDocument/2006/relationships/chartUserShapes" Target="../drawings/drawing7.xml"/><Relationship Id="rId4" Type="http://schemas.openxmlformats.org/officeDocument/2006/relationships/oleObject" Target="file:///\\corpfile2.tgslc.org\groups\629%20Research\Core%20Products\Student%20Financial%20Wellness%20Survey\Data\Fall%202019\Sector%20Files\Fall%202019%20Aggregate\Sector%20Tables%20and%20Graphs_Fall%202019%20Formatted%20Tabl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corpfile2.tgslc.org\groups\629%20Research\Core%20Products\Student%20Financial%20Wellness%20Survey\Data\Fall%202019\Sector%20Files\Fall%202019%20Aggregate\Sector%20Tables%20and%20Graphs_Fall%202019%20Formatted%20Tabl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corpfile2.tgslc.org\groups\629%20Research\Core%20Products\Student%20Financial%20Wellness%20Survey\Data\Fall%202019\Sector%20Files\Fall%202019%20Aggregate\Sector%20Tables%20and%20Graphs_Fall%202019%20Formatted%20Table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corpfile2.tgslc.org\groups\629%20Research\Core%20Products\Student%20Financial%20Wellness%20Survey\Data\Fall%202019\Sector%20Files\Fall%202019%20Aggregate\Sector%20Tables%20and%20Graphs_Fall%202019%20Formatted%20Table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corpfile2.tgslc.org\groups\629%20Research\Core%20Products\Student%20Financial%20Wellness%20Survey\Data\Fall%202019\Sector%20Files\Fall%202019%20Aggregate\Sector%20Tables%20and%20Graphs_Fall%202019%20Formatted%20Table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\\corpfile2.tgslc.org\groups\629%20Research\Core%20Products\Student%20Financial%20Wellness%20Survey\Data\Fall%202019\Sector%20Files\Fall%202019%20Aggregate\Sector%20Tables%20and%20Graphs_Fall%202019%20Formatted%20Table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corpfile2.tgslc.org\groups\629%20Research\Core%20Products\Student%20Financial%20Wellness%20Survey\Data\Fall%202019\Sector%20Files\Fall%202019%20Aggregate\Sector%20Tables%20and%20Graphs_Fall%202019%20Formatted%20Table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\\corpfile2.tgslc.org\groups\629%20Research\Core%20Products\Student%20Financial%20Wellness%20Survey\Data\Fall%202019\Sector%20Files\Fall%202019%20Aggregate\Sector%20Tables%20and%20Graphs_Fall%202019%20Formatted%20Table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corpfile2.tgslc.org\groups\629%20Research\Core%20Products\Student%20Financial%20Wellness%20Survey\Data\Fall%202019\Sector%20Files\Fall%202019%20Aggregate\Sector%20Tables%20and%20Graphs_Fall%202019%20Formatted%20Tab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Q53: It is important that I support my family financially while in college.*</a:t>
            </a:r>
          </a:p>
        </c:rich>
      </c:tx>
      <c:layout>
        <c:manualLayout>
          <c:xMode val="edge"/>
          <c:yMode val="edge"/>
          <c:x val="0.12941687213340755"/>
          <c:y val="6.94444444444444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853200641586467E-2"/>
          <c:y val="0.31777252843394577"/>
          <c:w val="0.95017341564214164"/>
          <c:h val="0.311430676428604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'Formatted Tables Fall 2019'!$Q$355</c:f>
              <c:strCache>
                <c:ptCount val="1"/>
                <c:pt idx="0">
                  <c:v>Agree/Strongly Agree</c:v>
                </c:pt>
              </c:strCache>
            </c:strRef>
          </c:tx>
          <c:spPr>
            <a:solidFill>
              <a:srgbClr val="0070C0">
                <a:alpha val="54902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'Formatted Tables Fall 2019'!$R$354:$S$354</c:f>
              <c:strCache>
                <c:ptCount val="2"/>
                <c:pt idx="0">
                  <c:v>2-year Institutions</c:v>
                </c:pt>
                <c:pt idx="1">
                  <c:v>4-year Institutions</c:v>
                </c:pt>
              </c:strCache>
            </c:strRef>
          </c:cat>
          <c:val>
            <c:numRef>
              <c:f>'Formatted Tables Fall 2019'!$R$355:$S$355</c:f>
              <c:numCache>
                <c:formatCode>0"%"</c:formatCode>
                <c:ptCount val="2"/>
                <c:pt idx="0">
                  <c:v>54.317399999999999</c:v>
                </c:pt>
                <c:pt idx="1">
                  <c:v>30.899099999999997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21-4B54-AD28-FF75776F3277}"/>
            </c:ext>
          </c:extLst>
        </c:ser>
        <c:ser>
          <c:idx val="1"/>
          <c:order val="1"/>
          <c:tx>
            <c:strRef>
              <c:f>'Formatted Tables Fall 2019'!$Q$356</c:f>
              <c:strCache>
                <c:ptCount val="1"/>
                <c:pt idx="0">
                  <c:v>Disagree/Strongly Disagree</c:v>
                </c:pt>
              </c:strCache>
            </c:strRef>
          </c:tx>
          <c:spPr>
            <a:solidFill>
              <a:srgbClr val="948A54">
                <a:alpha val="54902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'Formatted Tables Fall 2019'!$R$354:$S$354</c:f>
              <c:strCache>
                <c:ptCount val="2"/>
                <c:pt idx="0">
                  <c:v>2-year Institutions</c:v>
                </c:pt>
                <c:pt idx="1">
                  <c:v>4-year Institutions</c:v>
                </c:pt>
              </c:strCache>
            </c:strRef>
          </c:cat>
          <c:val>
            <c:numRef>
              <c:f>'Formatted Tables Fall 2019'!$R$356:$S$356</c:f>
              <c:numCache>
                <c:formatCode>0"%"</c:formatCode>
                <c:ptCount val="2"/>
                <c:pt idx="0">
                  <c:v>19.8995</c:v>
                </c:pt>
                <c:pt idx="1">
                  <c:v>38.516999999999996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21-4B54-AD28-FF75776F32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7103488"/>
        <c:axId val="77105792"/>
      </c:barChart>
      <c:catAx>
        <c:axId val="7710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05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7105792"/>
        <c:scaling>
          <c:orientation val="minMax"/>
        </c:scaling>
        <c:delete val="0"/>
        <c:axPos val="l"/>
        <c:numFmt formatCode="0&quot;%&quot;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0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970034995625541E-2"/>
          <c:y val="0.80310148731408559"/>
          <c:w val="0.85569663167104115"/>
          <c:h val="8.37171916010498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" lastClr="FFFFFF">
          <a:lumMod val="75000"/>
        </a:sys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Q63: In the past 12 months, how many times did you use a credit card for something you didn't have money for? (of those who borrowed on a credit card)</a:t>
            </a:r>
          </a:p>
        </c:rich>
      </c:tx>
      <c:layout>
        <c:manualLayout>
          <c:xMode val="edge"/>
          <c:yMode val="edge"/>
          <c:x val="0.12941685173968639"/>
          <c:y val="3.306878306878306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853217211484927E-2"/>
          <c:y val="0.33999493484367088"/>
          <c:w val="0.95017341564214164"/>
          <c:h val="0.311430676428604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'Formatted Tables Fall 2019'!$R$416</c:f>
              <c:strCache>
                <c:ptCount val="1"/>
                <c:pt idx="0">
                  <c:v>2-year Institutions</c:v>
                </c:pt>
              </c:strCache>
            </c:strRef>
          </c:tx>
          <c:spPr>
            <a:solidFill>
              <a:srgbClr val="4F81BD">
                <a:alpha val="74902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'Formatted Tables Fall 2019'!$Q$417:$Q$420</c:f>
              <c:strCache>
                <c:ptCount val="4"/>
                <c:pt idx="0">
                  <c:v>Never</c:v>
                </c:pt>
                <c:pt idx="1">
                  <c:v>One or More Times</c:v>
                </c:pt>
                <c:pt idx="2">
                  <c:v>Three or More Times</c:v>
                </c:pt>
                <c:pt idx="3">
                  <c:v>Five or More Times</c:v>
                </c:pt>
              </c:strCache>
            </c:strRef>
          </c:cat>
          <c:val>
            <c:numRef>
              <c:f>'Formatted Tables Fall 2019'!$R$417:$R$420</c:f>
              <c:numCache>
                <c:formatCode>0"%"</c:formatCode>
                <c:ptCount val="4"/>
                <c:pt idx="0">
                  <c:v>14.7073</c:v>
                </c:pt>
                <c:pt idx="1">
                  <c:v>85.292699999999996</c:v>
                </c:pt>
                <c:pt idx="2">
                  <c:v>65.715399999999988</c:v>
                </c:pt>
                <c:pt idx="3">
                  <c:v>45.066699999999997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4C-4A9D-8B5C-A23C8D4C0090}"/>
            </c:ext>
          </c:extLst>
        </c:ser>
        <c:ser>
          <c:idx val="1"/>
          <c:order val="1"/>
          <c:tx>
            <c:strRef>
              <c:f>'Formatted Tables Fall 2019'!$S$416</c:f>
              <c:strCache>
                <c:ptCount val="1"/>
                <c:pt idx="0">
                  <c:v>4-year Institutions</c:v>
                </c:pt>
              </c:strCache>
            </c:strRef>
          </c:tx>
          <c:spPr>
            <a:solidFill>
              <a:srgbClr val="948A54">
                <a:alpha val="54902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'Formatted Tables Fall 2019'!$Q$417:$Q$420</c:f>
              <c:strCache>
                <c:ptCount val="4"/>
                <c:pt idx="0">
                  <c:v>Never</c:v>
                </c:pt>
                <c:pt idx="1">
                  <c:v>One or More Times</c:v>
                </c:pt>
                <c:pt idx="2">
                  <c:v>Three or More Times</c:v>
                </c:pt>
                <c:pt idx="3">
                  <c:v>Five or More Times</c:v>
                </c:pt>
              </c:strCache>
            </c:strRef>
          </c:cat>
          <c:val>
            <c:numRef>
              <c:f>'Formatted Tables Fall 2019'!$S$417:$S$420</c:f>
              <c:numCache>
                <c:formatCode>0"%"</c:formatCode>
                <c:ptCount val="4"/>
                <c:pt idx="0">
                  <c:v>26.5578</c:v>
                </c:pt>
                <c:pt idx="1">
                  <c:v>73.4422</c:v>
                </c:pt>
                <c:pt idx="2">
                  <c:v>54.243900000000004</c:v>
                </c:pt>
                <c:pt idx="3">
                  <c:v>37.689500000000002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4C-4A9D-8B5C-A23C8D4C00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7103488"/>
        <c:axId val="77105792"/>
      </c:barChart>
      <c:catAx>
        <c:axId val="7710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05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7105792"/>
        <c:scaling>
          <c:orientation val="minMax"/>
        </c:scaling>
        <c:delete val="0"/>
        <c:axPos val="l"/>
        <c:numFmt formatCode="0&quot;%&quot;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0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30351745804501"/>
          <c:y val="0.86050912670007174"/>
          <c:w val="0.72046184367799093"/>
          <c:h val="0.111607924009498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" lastClr="FFFFFF">
          <a:lumMod val="75000"/>
        </a:sys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Q64:  I always pay my credit card bill on time. (of those who borrowed on a credit card)</a:t>
            </a:r>
          </a:p>
        </c:rich>
      </c:tx>
      <c:layout>
        <c:manualLayout>
          <c:xMode val="edge"/>
          <c:yMode val="edge"/>
          <c:x val="0.12192306221809016"/>
          <c:y val="4.3398270580622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4508161808721275E-2"/>
          <c:y val="0.27873532770792359"/>
          <c:w val="0.95017341564214164"/>
          <c:h val="0.348535749705316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'Formatted Tables Fall 2019'!$Q$428</c:f>
              <c:strCache>
                <c:ptCount val="1"/>
                <c:pt idx="0">
                  <c:v>Agree/Strongly Agree</c:v>
                </c:pt>
              </c:strCache>
            </c:strRef>
          </c:tx>
          <c:spPr>
            <a:solidFill>
              <a:srgbClr val="4F81BD">
                <a:alpha val="74902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'Formatted Tables Fall 2019'!$R$427:$S$427</c:f>
              <c:strCache>
                <c:ptCount val="2"/>
                <c:pt idx="0">
                  <c:v>2-year Institutions</c:v>
                </c:pt>
                <c:pt idx="1">
                  <c:v>4-year Institutions</c:v>
                </c:pt>
              </c:strCache>
            </c:strRef>
          </c:cat>
          <c:val>
            <c:numRef>
              <c:f>'Formatted Tables Fall 2019'!$R$428:$S$428</c:f>
              <c:numCache>
                <c:formatCode>0"%"</c:formatCode>
                <c:ptCount val="2"/>
                <c:pt idx="0">
                  <c:v>76.756699999999995</c:v>
                </c:pt>
                <c:pt idx="1">
                  <c:v>81.182700000000011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28-436B-8E7B-A63C50C8D61B}"/>
            </c:ext>
          </c:extLst>
        </c:ser>
        <c:ser>
          <c:idx val="1"/>
          <c:order val="1"/>
          <c:tx>
            <c:strRef>
              <c:f>'Formatted Tables Fall 2019'!$Q$429</c:f>
              <c:strCache>
                <c:ptCount val="1"/>
                <c:pt idx="0">
                  <c:v>Disagree/Strongly Disagree</c:v>
                </c:pt>
              </c:strCache>
            </c:strRef>
          </c:tx>
          <c:spPr>
            <a:solidFill>
              <a:srgbClr val="948A54">
                <a:alpha val="54902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'Formatted Tables Fall 2019'!$R$427:$S$427</c:f>
              <c:strCache>
                <c:ptCount val="2"/>
                <c:pt idx="0">
                  <c:v>2-year Institutions</c:v>
                </c:pt>
                <c:pt idx="1">
                  <c:v>4-year Institutions</c:v>
                </c:pt>
              </c:strCache>
            </c:strRef>
          </c:cat>
          <c:val>
            <c:numRef>
              <c:f>'Formatted Tables Fall 2019'!$R$429:$S$429</c:f>
              <c:numCache>
                <c:formatCode>0"%"</c:formatCode>
                <c:ptCount val="2"/>
                <c:pt idx="0">
                  <c:v>12.201499999999999</c:v>
                </c:pt>
                <c:pt idx="1">
                  <c:v>8.1874000000000002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28-436B-8E7B-A63C50C8D6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7103488"/>
        <c:axId val="77105792"/>
      </c:barChart>
      <c:catAx>
        <c:axId val="7710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05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7105792"/>
        <c:scaling>
          <c:orientation val="minMax"/>
        </c:scaling>
        <c:delete val="0"/>
        <c:axPos val="l"/>
        <c:numFmt formatCode="0&quot;%&quot;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0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7967237146030345E-2"/>
          <c:y val="0.7724396472233781"/>
          <c:w val="0.8856269655482254"/>
          <c:h val="0.111607924009498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" lastClr="FFFFFF">
          <a:lumMod val="75000"/>
        </a:sys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Q65:  I fully pay off my credit card balance each month. (of those who borrowed on a credit card)</a:t>
            </a:r>
          </a:p>
        </c:rich>
      </c:tx>
      <c:layout>
        <c:manualLayout>
          <c:xMode val="edge"/>
          <c:yMode val="edge"/>
          <c:x val="0.11845184647971635"/>
          <c:y val="3.32125603864734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853217211484927E-2"/>
          <c:y val="0.33999493484367088"/>
          <c:w val="0.95017341564214164"/>
          <c:h val="0.311430676428604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'Formatted Tables Fall 2019'!$Q$437</c:f>
              <c:strCache>
                <c:ptCount val="1"/>
                <c:pt idx="0">
                  <c:v>Agree/Strongly Agree</c:v>
                </c:pt>
              </c:strCache>
            </c:strRef>
          </c:tx>
          <c:spPr>
            <a:solidFill>
              <a:srgbClr val="4F81BD">
                <a:alpha val="74902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'Formatted Tables Fall 2019'!$R$436:$S$436</c:f>
              <c:strCache>
                <c:ptCount val="2"/>
                <c:pt idx="0">
                  <c:v>2-year Institutions</c:v>
                </c:pt>
                <c:pt idx="1">
                  <c:v>4-year Institutions</c:v>
                </c:pt>
              </c:strCache>
            </c:strRef>
          </c:cat>
          <c:val>
            <c:numRef>
              <c:f>'Formatted Tables Fall 2019'!$R$437:$S$437</c:f>
              <c:numCache>
                <c:formatCode>0"%"</c:formatCode>
                <c:ptCount val="2"/>
                <c:pt idx="0">
                  <c:v>26.8324</c:v>
                </c:pt>
                <c:pt idx="1">
                  <c:v>41.458399999999997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3E-402C-8559-AED1C0CDBAD1}"/>
            </c:ext>
          </c:extLst>
        </c:ser>
        <c:ser>
          <c:idx val="1"/>
          <c:order val="1"/>
          <c:tx>
            <c:strRef>
              <c:f>'Formatted Tables Fall 2019'!$Q$438</c:f>
              <c:strCache>
                <c:ptCount val="1"/>
                <c:pt idx="0">
                  <c:v>Disagree/Strongly Disagree</c:v>
                </c:pt>
              </c:strCache>
            </c:strRef>
          </c:tx>
          <c:spPr>
            <a:solidFill>
              <a:srgbClr val="948A54">
                <a:alpha val="54902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'Formatted Tables Fall 2019'!$R$436:$S$436</c:f>
              <c:strCache>
                <c:ptCount val="2"/>
                <c:pt idx="0">
                  <c:v>2-year Institutions</c:v>
                </c:pt>
                <c:pt idx="1">
                  <c:v>4-year Institutions</c:v>
                </c:pt>
              </c:strCache>
            </c:strRef>
          </c:cat>
          <c:val>
            <c:numRef>
              <c:f>'Formatted Tables Fall 2019'!$R$438:$S$438</c:f>
              <c:numCache>
                <c:formatCode>0"%"</c:formatCode>
                <c:ptCount val="2"/>
                <c:pt idx="0">
                  <c:v>61.111599999999996</c:v>
                </c:pt>
                <c:pt idx="1">
                  <c:v>45.324100000000001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3E-402C-8559-AED1C0CDBA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7103488"/>
        <c:axId val="77105792"/>
      </c:barChart>
      <c:catAx>
        <c:axId val="7710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05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7105792"/>
        <c:scaling>
          <c:orientation val="minMax"/>
        </c:scaling>
        <c:delete val="0"/>
        <c:axPos val="l"/>
        <c:numFmt formatCode="0&quot;%&quot;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0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1204010682875157E-2"/>
          <c:y val="0.7971033512115332"/>
          <c:w val="0.84107582769259093"/>
          <c:h val="0.111607924009498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" lastClr="FFFFFF">
          <a:lumMod val="75000"/>
        </a:sys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Q60-61: In the past 12 months, have you used the following borrowing sources? Respondents who answered 'Yes'</a:t>
            </a:r>
          </a:p>
        </c:rich>
      </c:tx>
      <c:layout>
        <c:manualLayout>
          <c:xMode val="edge"/>
          <c:yMode val="edge"/>
          <c:x val="0.12941688855333558"/>
          <c:y val="2.77778962525906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853217211484927E-2"/>
          <c:y val="0.33999493484367088"/>
          <c:w val="0.95017341564214164"/>
          <c:h val="0.311430676428604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'Formatted Tables Fall 2019'!$K$400</c:f>
              <c:strCache>
                <c:ptCount val="1"/>
                <c:pt idx="0">
                  <c:v>2-year Institutions</c:v>
                </c:pt>
              </c:strCache>
            </c:strRef>
          </c:tx>
          <c:spPr>
            <a:solidFill>
              <a:srgbClr val="4F81BD">
                <a:alpha val="74902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'Formatted Tables Fall 2019'!$J$401:$J$402</c:f>
              <c:strCache>
                <c:ptCount val="2"/>
                <c:pt idx="0">
                  <c:v>Pay Day Loan</c:v>
                </c:pt>
                <c:pt idx="1">
                  <c:v>Auto Title Loan</c:v>
                </c:pt>
              </c:strCache>
            </c:strRef>
          </c:cat>
          <c:val>
            <c:numRef>
              <c:f>'Formatted Tables Fall 2019'!$K$401:$K$402</c:f>
              <c:numCache>
                <c:formatCode>0"%"</c:formatCode>
                <c:ptCount val="2"/>
                <c:pt idx="0">
                  <c:v>7.4120999999999997</c:v>
                </c:pt>
                <c:pt idx="1">
                  <c:v>6.7161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62-4AC1-88EC-DFEB6F2A121B}"/>
            </c:ext>
          </c:extLst>
        </c:ser>
        <c:ser>
          <c:idx val="1"/>
          <c:order val="1"/>
          <c:tx>
            <c:strRef>
              <c:f>'Formatted Tables Fall 2019'!$L$400</c:f>
              <c:strCache>
                <c:ptCount val="1"/>
                <c:pt idx="0">
                  <c:v>4-year Institutions</c:v>
                </c:pt>
              </c:strCache>
            </c:strRef>
          </c:tx>
          <c:spPr>
            <a:solidFill>
              <a:srgbClr val="948A54">
                <a:alpha val="54902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'Formatted Tables Fall 2019'!$J$401:$J$402</c:f>
              <c:strCache>
                <c:ptCount val="2"/>
                <c:pt idx="0">
                  <c:v>Pay Day Loan</c:v>
                </c:pt>
                <c:pt idx="1">
                  <c:v>Auto Title Loan</c:v>
                </c:pt>
              </c:strCache>
            </c:strRef>
          </c:cat>
          <c:val>
            <c:numRef>
              <c:f>'Formatted Tables Fall 2019'!$L$401:$L$402</c:f>
              <c:numCache>
                <c:formatCode>0"%"</c:formatCode>
                <c:ptCount val="2"/>
                <c:pt idx="0">
                  <c:v>3.6949000000000001</c:v>
                </c:pt>
                <c:pt idx="1">
                  <c:v>3.8105000000000002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62-4AC1-88EC-DFEB6F2A12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7103488"/>
        <c:axId val="77105792"/>
      </c:barChart>
      <c:catAx>
        <c:axId val="7710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05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7105792"/>
        <c:scaling>
          <c:orientation val="minMax"/>
        </c:scaling>
        <c:delete val="0"/>
        <c:axPos val="l"/>
        <c:numFmt formatCode="0&quot;%&quot;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0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30348354434711"/>
          <c:y val="0.85356458450281647"/>
          <c:w val="0.72046184367799093"/>
          <c:h val="0.111607924009498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" lastClr="FFFFFF">
          <a:lumMod val="75000"/>
        </a:sys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Q30-38: Do you use any of the following methods to pay for college? Respondents who answered 'Yes'</a:t>
            </a:r>
          </a:p>
        </c:rich>
      </c:tx>
      <c:layout>
        <c:manualLayout>
          <c:xMode val="edge"/>
          <c:yMode val="edge"/>
          <c:x val="0.12941682679437641"/>
          <c:y val="3.101026995364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853159503083189E-2"/>
          <c:y val="0.31310479807563951"/>
          <c:w val="0.95017341564214164"/>
          <c:h val="0.265723114050815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'Formatted Tables Fall 2019'!$K$204</c:f>
              <c:strCache>
                <c:ptCount val="1"/>
                <c:pt idx="0">
                  <c:v>2-year Institutions</c:v>
                </c:pt>
              </c:strCache>
            </c:strRef>
          </c:tx>
          <c:spPr>
            <a:solidFill>
              <a:srgbClr val="0070C0">
                <a:alpha val="54902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'Formatted Tables Fall 2019'!$J$205:$J$213</c:f>
              <c:strCache>
                <c:ptCount val="9"/>
                <c:pt idx="0">
                  <c:v>Current employment</c:v>
                </c:pt>
                <c:pt idx="1">
                  <c:v>Support from my parents and/or family</c:v>
                </c:pt>
                <c:pt idx="2">
                  <c:v>Personal savings</c:v>
                </c:pt>
                <c:pt idx="3">
                  <c:v>Student loan(s) I have taken out</c:v>
                </c:pt>
                <c:pt idx="4">
                  <c:v>Pell Grants and/or other grants</c:v>
                </c:pt>
                <c:pt idx="5">
                  <c:v>Scholarships</c:v>
                </c:pt>
                <c:pt idx="6">
                  <c:v>Credit cards</c:v>
                </c:pt>
                <c:pt idx="7">
                  <c:v>Student loan(s) my parents took out</c:v>
                </c:pt>
                <c:pt idx="8">
                  <c:v>Veteran's benefits</c:v>
                </c:pt>
              </c:strCache>
            </c:strRef>
          </c:cat>
          <c:val>
            <c:numRef>
              <c:f>'Formatted Tables Fall 2019'!$K$205:$K$213</c:f>
              <c:numCache>
                <c:formatCode>0"%"</c:formatCode>
                <c:ptCount val="9"/>
                <c:pt idx="0">
                  <c:v>60.601900000000001</c:v>
                </c:pt>
                <c:pt idx="1">
                  <c:v>36.049199999999999</c:v>
                </c:pt>
                <c:pt idx="2">
                  <c:v>48.548299999999998</c:v>
                </c:pt>
                <c:pt idx="3">
                  <c:v>34.987400000000001</c:v>
                </c:pt>
                <c:pt idx="4">
                  <c:v>58.962200000000003</c:v>
                </c:pt>
                <c:pt idx="5">
                  <c:v>33.194499999999998</c:v>
                </c:pt>
                <c:pt idx="6">
                  <c:v>27.371600000000001</c:v>
                </c:pt>
                <c:pt idx="7">
                  <c:v>4.681</c:v>
                </c:pt>
                <c:pt idx="8">
                  <c:v>5.0522999999999998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86-42DE-AE57-4E1DA318B320}"/>
            </c:ext>
          </c:extLst>
        </c:ser>
        <c:ser>
          <c:idx val="1"/>
          <c:order val="1"/>
          <c:tx>
            <c:strRef>
              <c:f>'Formatted Tables Fall 2019'!$L$204</c:f>
              <c:strCache>
                <c:ptCount val="1"/>
                <c:pt idx="0">
                  <c:v>4-year Institutions</c:v>
                </c:pt>
              </c:strCache>
            </c:strRef>
          </c:tx>
          <c:spPr>
            <a:solidFill>
              <a:srgbClr val="948A54">
                <a:alpha val="54902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4499385417936695E-3"/>
                  <c:y val="1.7081842875291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86-42DE-AE57-4E1DA318B320}"/>
                </c:ext>
              </c:extLst>
            </c:dLbl>
            <c:dLbl>
              <c:idx val="4"/>
              <c:layout>
                <c:manualLayout>
                  <c:x val="2.9666256945291218E-3"/>
                  <c:y val="-3.808913314356758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86-42DE-AE57-4E1DA318B320}"/>
                </c:ext>
              </c:extLst>
            </c:dLbl>
            <c:dLbl>
              <c:idx val="6"/>
              <c:layout>
                <c:manualLayout>
                  <c:x val="4.449938541793682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86-42DE-AE57-4E1DA318B3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'Formatted Tables Fall 2019'!$J$205:$J$213</c:f>
              <c:strCache>
                <c:ptCount val="9"/>
                <c:pt idx="0">
                  <c:v>Current employment</c:v>
                </c:pt>
                <c:pt idx="1">
                  <c:v>Support from my parents and/or family</c:v>
                </c:pt>
                <c:pt idx="2">
                  <c:v>Personal savings</c:v>
                </c:pt>
                <c:pt idx="3">
                  <c:v>Student loan(s) I have taken out</c:v>
                </c:pt>
                <c:pt idx="4">
                  <c:v>Pell Grants and/or other grants</c:v>
                </c:pt>
                <c:pt idx="5">
                  <c:v>Scholarships</c:v>
                </c:pt>
                <c:pt idx="6">
                  <c:v>Credit cards</c:v>
                </c:pt>
                <c:pt idx="7">
                  <c:v>Student loan(s) my parents took out</c:v>
                </c:pt>
                <c:pt idx="8">
                  <c:v>Veteran's benefits</c:v>
                </c:pt>
              </c:strCache>
            </c:strRef>
          </c:cat>
          <c:val>
            <c:numRef>
              <c:f>'Formatted Tables Fall 2019'!$L$205:$L$213</c:f>
              <c:numCache>
                <c:formatCode>0"%"</c:formatCode>
                <c:ptCount val="9"/>
                <c:pt idx="0">
                  <c:v>59.3232</c:v>
                </c:pt>
                <c:pt idx="1">
                  <c:v>63.381100000000004</c:v>
                </c:pt>
                <c:pt idx="2">
                  <c:v>63.092300000000002</c:v>
                </c:pt>
                <c:pt idx="3">
                  <c:v>56.980899999999998</c:v>
                </c:pt>
                <c:pt idx="4">
                  <c:v>54.846299999999999</c:v>
                </c:pt>
                <c:pt idx="5">
                  <c:v>62.848100000000002</c:v>
                </c:pt>
                <c:pt idx="6">
                  <c:v>29.2972</c:v>
                </c:pt>
                <c:pt idx="7">
                  <c:v>23.6816</c:v>
                </c:pt>
                <c:pt idx="8">
                  <c:v>6.5138999999999996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86-42DE-AE57-4E1DA318B3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7103488"/>
        <c:axId val="77105792"/>
      </c:barChart>
      <c:catAx>
        <c:axId val="7710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05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7105792"/>
        <c:scaling>
          <c:orientation val="minMax"/>
        </c:scaling>
        <c:delete val="0"/>
        <c:axPos val="l"/>
        <c:numFmt formatCode="0&quot;%&quot;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0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30344796655328"/>
          <c:y val="0.86366230126799104"/>
          <c:w val="0.72046184367799093"/>
          <c:h val="0.111607924009498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" lastClr="FFFFFF">
          <a:lumMod val="75000"/>
        </a:sys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Q51: I worry about having enough money to pay for school.*</a:t>
            </a:r>
          </a:p>
        </c:rich>
      </c:tx>
      <c:layout>
        <c:manualLayout>
          <c:xMode val="edge"/>
          <c:yMode val="edge"/>
          <c:x val="0.20749047102011017"/>
          <c:y val="2.6818282303526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85316168116275E-2"/>
          <c:y val="0.23433889173078057"/>
          <c:w val="0.95017341564214164"/>
          <c:h val="0.355875328083989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'Formatted Tables Fall 2019'!$Q$339</c:f>
              <c:strCache>
                <c:ptCount val="1"/>
                <c:pt idx="0">
                  <c:v>Agree/Strongly Agree</c:v>
                </c:pt>
              </c:strCache>
            </c:strRef>
          </c:tx>
          <c:spPr>
            <a:solidFill>
              <a:srgbClr val="4F81BD">
                <a:alpha val="74902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'Formatted Tables Fall 2019'!$R$338:$S$338</c:f>
              <c:strCache>
                <c:ptCount val="2"/>
                <c:pt idx="0">
                  <c:v>2-year Institutions</c:v>
                </c:pt>
                <c:pt idx="1">
                  <c:v>4-year Institutions</c:v>
                </c:pt>
              </c:strCache>
            </c:strRef>
          </c:cat>
          <c:val>
            <c:numRef>
              <c:f>'Formatted Tables Fall 2019'!$R$339:$S$339</c:f>
              <c:numCache>
                <c:formatCode>0"%"</c:formatCode>
                <c:ptCount val="2"/>
                <c:pt idx="0">
                  <c:v>60.983800000000002</c:v>
                </c:pt>
                <c:pt idx="1">
                  <c:v>69.876100000000008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63-49F3-86C2-27F38BBD69D2}"/>
            </c:ext>
          </c:extLst>
        </c:ser>
        <c:ser>
          <c:idx val="1"/>
          <c:order val="1"/>
          <c:tx>
            <c:strRef>
              <c:f>'Formatted Tables Fall 2019'!$Q$340</c:f>
              <c:strCache>
                <c:ptCount val="1"/>
                <c:pt idx="0">
                  <c:v>Disagree/Strongly Disagree</c:v>
                </c:pt>
              </c:strCache>
            </c:strRef>
          </c:tx>
          <c:spPr>
            <a:solidFill>
              <a:srgbClr val="948A54">
                <a:alpha val="54902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'Formatted Tables Fall 2019'!$R$338:$S$338</c:f>
              <c:strCache>
                <c:ptCount val="2"/>
                <c:pt idx="0">
                  <c:v>2-year Institutions</c:v>
                </c:pt>
                <c:pt idx="1">
                  <c:v>4-year Institutions</c:v>
                </c:pt>
              </c:strCache>
            </c:strRef>
          </c:cat>
          <c:val>
            <c:numRef>
              <c:f>'Formatted Tables Fall 2019'!$R$340:$S$340</c:f>
              <c:numCache>
                <c:formatCode>0"%"</c:formatCode>
                <c:ptCount val="2"/>
                <c:pt idx="0">
                  <c:v>22.465900000000001</c:v>
                </c:pt>
                <c:pt idx="1">
                  <c:v>18.1374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63-49F3-86C2-27F38BBD69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7103488"/>
        <c:axId val="77105792"/>
      </c:barChart>
      <c:catAx>
        <c:axId val="7710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05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7105792"/>
        <c:scaling>
          <c:orientation val="minMax"/>
        </c:scaling>
        <c:delete val="0"/>
        <c:axPos val="l"/>
        <c:numFmt formatCode="0&quot;%&quot;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0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7056345929910522E-2"/>
          <c:y val="0.75694403386963682"/>
          <c:w val="0.84473079845282495"/>
          <c:h val="0.111607924009498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" lastClr="FFFFFF">
          <a:lumMod val="75000"/>
        </a:sys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Q52: I know how I will pay for college next semester.*</a:t>
            </a:r>
          </a:p>
        </c:rich>
      </c:tx>
      <c:layout>
        <c:manualLayout>
          <c:xMode val="edge"/>
          <c:yMode val="edge"/>
          <c:x val="0.24680907557437856"/>
          <c:y val="3.92455873365997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853237095363075E-2"/>
          <c:y val="0.27332808398950131"/>
          <c:w val="0.95017341564214164"/>
          <c:h val="0.339208661417322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'Formatted Tables Fall 2019'!$Q$347</c:f>
              <c:strCache>
                <c:ptCount val="1"/>
                <c:pt idx="0">
                  <c:v>Agree/Strongly Agree</c:v>
                </c:pt>
              </c:strCache>
            </c:strRef>
          </c:tx>
          <c:spPr>
            <a:solidFill>
              <a:srgbClr val="4F81BD">
                <a:alpha val="74902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'Formatted Tables Fall 2019'!$R$346:$S$346</c:f>
              <c:strCache>
                <c:ptCount val="2"/>
                <c:pt idx="0">
                  <c:v>2-year Institutions</c:v>
                </c:pt>
                <c:pt idx="1">
                  <c:v>4-year Institutions</c:v>
                </c:pt>
              </c:strCache>
            </c:strRef>
          </c:cat>
          <c:val>
            <c:numRef>
              <c:f>'Formatted Tables Fall 2019'!$R$347:$S$347</c:f>
              <c:numCache>
                <c:formatCode>0"%"</c:formatCode>
                <c:ptCount val="2"/>
                <c:pt idx="0">
                  <c:v>57.834000000000003</c:v>
                </c:pt>
                <c:pt idx="1">
                  <c:v>55.163899999999998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CC-4FA4-AFCF-F52BA661DBA0}"/>
            </c:ext>
          </c:extLst>
        </c:ser>
        <c:ser>
          <c:idx val="1"/>
          <c:order val="1"/>
          <c:tx>
            <c:strRef>
              <c:f>'Formatted Tables Fall 2019'!$Q$348</c:f>
              <c:strCache>
                <c:ptCount val="1"/>
                <c:pt idx="0">
                  <c:v>Disagree/Strongly Disagree</c:v>
                </c:pt>
              </c:strCache>
            </c:strRef>
          </c:tx>
          <c:spPr>
            <a:solidFill>
              <a:srgbClr val="948A54">
                <a:alpha val="54902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'Formatted Tables Fall 2019'!$R$346:$S$346</c:f>
              <c:strCache>
                <c:ptCount val="2"/>
                <c:pt idx="0">
                  <c:v>2-year Institutions</c:v>
                </c:pt>
                <c:pt idx="1">
                  <c:v>4-year Institutions</c:v>
                </c:pt>
              </c:strCache>
            </c:strRef>
          </c:cat>
          <c:val>
            <c:numRef>
              <c:f>'Formatted Tables Fall 2019'!$R$348:$S$348</c:f>
              <c:numCache>
                <c:formatCode>0"%"</c:formatCode>
                <c:ptCount val="2"/>
                <c:pt idx="0">
                  <c:v>21.534700000000001</c:v>
                </c:pt>
                <c:pt idx="1">
                  <c:v>24.5715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CC-4FA4-AFCF-F52BA661DB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7103488"/>
        <c:axId val="77105792"/>
      </c:barChart>
      <c:catAx>
        <c:axId val="7710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05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7105792"/>
        <c:scaling>
          <c:orientation val="minMax"/>
        </c:scaling>
        <c:delete val="0"/>
        <c:axPos val="l"/>
        <c:numFmt formatCode="0&quot;%&quot;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0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858981443109082E-2"/>
          <c:y val="0.7743980752405949"/>
          <c:w val="0.78990623704931617"/>
          <c:h val="0.111607924009498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" lastClr="FFFFFF">
          <a:lumMod val="75000"/>
        </a:sys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Q30-38: Do you use any of the following methods to pay for college? Respondents who answered 'Yes'</a:t>
            </a:r>
          </a:p>
        </c:rich>
      </c:tx>
      <c:layout>
        <c:manualLayout>
          <c:xMode val="edge"/>
          <c:yMode val="edge"/>
          <c:x val="0.12941682679437641"/>
          <c:y val="3.101026995364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853159503083189E-2"/>
          <c:y val="0.31310479807563951"/>
          <c:w val="0.95017341564214164"/>
          <c:h val="0.265723114050815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'Formatted Tables Fall 2019'!$K$204</c:f>
              <c:strCache>
                <c:ptCount val="1"/>
                <c:pt idx="0">
                  <c:v>2-year Institutions</c:v>
                </c:pt>
              </c:strCache>
            </c:strRef>
          </c:tx>
          <c:spPr>
            <a:solidFill>
              <a:srgbClr val="0070C0">
                <a:alpha val="54902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'Formatted Tables Fall 2019'!$J$205:$J$213</c:f>
              <c:strCache>
                <c:ptCount val="9"/>
                <c:pt idx="0">
                  <c:v>Current employment</c:v>
                </c:pt>
                <c:pt idx="1">
                  <c:v>Support from my parents and/or family</c:v>
                </c:pt>
                <c:pt idx="2">
                  <c:v>Personal savings</c:v>
                </c:pt>
                <c:pt idx="3">
                  <c:v>Student loan(s) I have taken out</c:v>
                </c:pt>
                <c:pt idx="4">
                  <c:v>Pell Grants and/or other grants</c:v>
                </c:pt>
                <c:pt idx="5">
                  <c:v>Scholarships</c:v>
                </c:pt>
                <c:pt idx="6">
                  <c:v>Credit cards</c:v>
                </c:pt>
                <c:pt idx="7">
                  <c:v>Student loan(s) my parents took out</c:v>
                </c:pt>
                <c:pt idx="8">
                  <c:v>Veteran's benefits</c:v>
                </c:pt>
              </c:strCache>
            </c:strRef>
          </c:cat>
          <c:val>
            <c:numRef>
              <c:f>'Formatted Tables Fall 2019'!$K$205:$K$213</c:f>
              <c:numCache>
                <c:formatCode>0"%"</c:formatCode>
                <c:ptCount val="9"/>
                <c:pt idx="0">
                  <c:v>60.601900000000001</c:v>
                </c:pt>
                <c:pt idx="1">
                  <c:v>36.049199999999999</c:v>
                </c:pt>
                <c:pt idx="2">
                  <c:v>48.548299999999998</c:v>
                </c:pt>
                <c:pt idx="3">
                  <c:v>34.987400000000001</c:v>
                </c:pt>
                <c:pt idx="4">
                  <c:v>58.962200000000003</c:v>
                </c:pt>
                <c:pt idx="5">
                  <c:v>33.194499999999998</c:v>
                </c:pt>
                <c:pt idx="6">
                  <c:v>27.371600000000001</c:v>
                </c:pt>
                <c:pt idx="7">
                  <c:v>4.681</c:v>
                </c:pt>
                <c:pt idx="8">
                  <c:v>5.0522999999999998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86-42DE-AE57-4E1DA318B320}"/>
            </c:ext>
          </c:extLst>
        </c:ser>
        <c:ser>
          <c:idx val="1"/>
          <c:order val="1"/>
          <c:tx>
            <c:strRef>
              <c:f>'Formatted Tables Fall 2019'!$L$204</c:f>
              <c:strCache>
                <c:ptCount val="1"/>
                <c:pt idx="0">
                  <c:v>4-year Institutions</c:v>
                </c:pt>
              </c:strCache>
            </c:strRef>
          </c:tx>
          <c:spPr>
            <a:solidFill>
              <a:srgbClr val="948A54">
                <a:alpha val="54902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4499385417936695E-3"/>
                  <c:y val="1.7081842875291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86-42DE-AE57-4E1DA318B320}"/>
                </c:ext>
              </c:extLst>
            </c:dLbl>
            <c:dLbl>
              <c:idx val="4"/>
              <c:layout>
                <c:manualLayout>
                  <c:x val="2.9666256945291218E-3"/>
                  <c:y val="-3.808913314356758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86-42DE-AE57-4E1DA318B320}"/>
                </c:ext>
              </c:extLst>
            </c:dLbl>
            <c:dLbl>
              <c:idx val="6"/>
              <c:layout>
                <c:manualLayout>
                  <c:x val="4.449938541793682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86-42DE-AE57-4E1DA318B3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'Formatted Tables Fall 2019'!$J$205:$J$213</c:f>
              <c:strCache>
                <c:ptCount val="9"/>
                <c:pt idx="0">
                  <c:v>Current employment</c:v>
                </c:pt>
                <c:pt idx="1">
                  <c:v>Support from my parents and/or family</c:v>
                </c:pt>
                <c:pt idx="2">
                  <c:v>Personal savings</c:v>
                </c:pt>
                <c:pt idx="3">
                  <c:v>Student loan(s) I have taken out</c:v>
                </c:pt>
                <c:pt idx="4">
                  <c:v>Pell Grants and/or other grants</c:v>
                </c:pt>
                <c:pt idx="5">
                  <c:v>Scholarships</c:v>
                </c:pt>
                <c:pt idx="6">
                  <c:v>Credit cards</c:v>
                </c:pt>
                <c:pt idx="7">
                  <c:v>Student loan(s) my parents took out</c:v>
                </c:pt>
                <c:pt idx="8">
                  <c:v>Veteran's benefits</c:v>
                </c:pt>
              </c:strCache>
            </c:strRef>
          </c:cat>
          <c:val>
            <c:numRef>
              <c:f>'Formatted Tables Fall 2019'!$L$205:$L$213</c:f>
              <c:numCache>
                <c:formatCode>0"%"</c:formatCode>
                <c:ptCount val="9"/>
                <c:pt idx="0">
                  <c:v>59.3232</c:v>
                </c:pt>
                <c:pt idx="1">
                  <c:v>63.381100000000004</c:v>
                </c:pt>
                <c:pt idx="2">
                  <c:v>63.092300000000002</c:v>
                </c:pt>
                <c:pt idx="3">
                  <c:v>56.980899999999998</c:v>
                </c:pt>
                <c:pt idx="4">
                  <c:v>54.846299999999999</c:v>
                </c:pt>
                <c:pt idx="5">
                  <c:v>62.848100000000002</c:v>
                </c:pt>
                <c:pt idx="6">
                  <c:v>29.2972</c:v>
                </c:pt>
                <c:pt idx="7">
                  <c:v>23.6816</c:v>
                </c:pt>
                <c:pt idx="8">
                  <c:v>6.5138999999999996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86-42DE-AE57-4E1DA318B3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7103488"/>
        <c:axId val="77105792"/>
      </c:barChart>
      <c:catAx>
        <c:axId val="7710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05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7105792"/>
        <c:scaling>
          <c:orientation val="minMax"/>
        </c:scaling>
        <c:delete val="0"/>
        <c:axPos val="l"/>
        <c:numFmt formatCode="0&quot;%&quot;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0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30344796655328"/>
          <c:y val="0.86366230126799104"/>
          <c:w val="0.72046184367799093"/>
          <c:h val="0.111607924009498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" lastClr="FFFFFF">
          <a:lumMod val="75000"/>
        </a:sys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Q30-38: Do you use any of the following methods to pay for college? Respondents who answered 'Yes'</a:t>
            </a:r>
          </a:p>
        </c:rich>
      </c:tx>
      <c:layout>
        <c:manualLayout>
          <c:xMode val="edge"/>
          <c:yMode val="edge"/>
          <c:x val="0.12941682679437641"/>
          <c:y val="3.101026995364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853159503083189E-2"/>
          <c:y val="0.31310479807563951"/>
          <c:w val="0.95017341564214164"/>
          <c:h val="0.265723114050815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'Formatted Tables Fall 2019'!$K$204</c:f>
              <c:strCache>
                <c:ptCount val="1"/>
                <c:pt idx="0">
                  <c:v>2-year Institutions</c:v>
                </c:pt>
              </c:strCache>
            </c:strRef>
          </c:tx>
          <c:spPr>
            <a:solidFill>
              <a:srgbClr val="0070C0">
                <a:alpha val="54902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'Formatted Tables Fall 2019'!$J$205:$J$213</c:f>
              <c:strCache>
                <c:ptCount val="9"/>
                <c:pt idx="0">
                  <c:v>Current employment</c:v>
                </c:pt>
                <c:pt idx="1">
                  <c:v>Support from my parents and/or family</c:v>
                </c:pt>
                <c:pt idx="2">
                  <c:v>Personal savings</c:v>
                </c:pt>
                <c:pt idx="3">
                  <c:v>Student loan(s) I have taken out</c:v>
                </c:pt>
                <c:pt idx="4">
                  <c:v>Pell Grants and/or other grants</c:v>
                </c:pt>
                <c:pt idx="5">
                  <c:v>Scholarships</c:v>
                </c:pt>
                <c:pt idx="6">
                  <c:v>Credit cards</c:v>
                </c:pt>
                <c:pt idx="7">
                  <c:v>Student loan(s) my parents took out</c:v>
                </c:pt>
                <c:pt idx="8">
                  <c:v>Veteran's benefits</c:v>
                </c:pt>
              </c:strCache>
            </c:strRef>
          </c:cat>
          <c:val>
            <c:numRef>
              <c:f>'Formatted Tables Fall 2019'!$K$205:$K$213</c:f>
              <c:numCache>
                <c:formatCode>0"%"</c:formatCode>
                <c:ptCount val="9"/>
                <c:pt idx="0">
                  <c:v>60.601900000000001</c:v>
                </c:pt>
                <c:pt idx="1">
                  <c:v>36.049199999999999</c:v>
                </c:pt>
                <c:pt idx="2">
                  <c:v>48.548299999999998</c:v>
                </c:pt>
                <c:pt idx="3">
                  <c:v>34.987400000000001</c:v>
                </c:pt>
                <c:pt idx="4">
                  <c:v>58.962200000000003</c:v>
                </c:pt>
                <c:pt idx="5">
                  <c:v>33.194499999999998</c:v>
                </c:pt>
                <c:pt idx="6">
                  <c:v>27.371600000000001</c:v>
                </c:pt>
                <c:pt idx="7">
                  <c:v>4.681</c:v>
                </c:pt>
                <c:pt idx="8">
                  <c:v>5.0522999999999998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86-42DE-AE57-4E1DA318B320}"/>
            </c:ext>
          </c:extLst>
        </c:ser>
        <c:ser>
          <c:idx val="1"/>
          <c:order val="1"/>
          <c:tx>
            <c:strRef>
              <c:f>'Formatted Tables Fall 2019'!$L$204</c:f>
              <c:strCache>
                <c:ptCount val="1"/>
                <c:pt idx="0">
                  <c:v>4-year Institutions</c:v>
                </c:pt>
              </c:strCache>
            </c:strRef>
          </c:tx>
          <c:spPr>
            <a:solidFill>
              <a:srgbClr val="948A54">
                <a:alpha val="54902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4499385417936695E-3"/>
                  <c:y val="1.7081842875291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86-42DE-AE57-4E1DA318B320}"/>
                </c:ext>
              </c:extLst>
            </c:dLbl>
            <c:dLbl>
              <c:idx val="4"/>
              <c:layout>
                <c:manualLayout>
                  <c:x val="2.9666256945291218E-3"/>
                  <c:y val="-3.808913314356758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86-42DE-AE57-4E1DA318B320}"/>
                </c:ext>
              </c:extLst>
            </c:dLbl>
            <c:dLbl>
              <c:idx val="6"/>
              <c:layout>
                <c:manualLayout>
                  <c:x val="4.449938541793682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86-42DE-AE57-4E1DA318B3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'Formatted Tables Fall 2019'!$J$205:$J$213</c:f>
              <c:strCache>
                <c:ptCount val="9"/>
                <c:pt idx="0">
                  <c:v>Current employment</c:v>
                </c:pt>
                <c:pt idx="1">
                  <c:v>Support from my parents and/or family</c:v>
                </c:pt>
                <c:pt idx="2">
                  <c:v>Personal savings</c:v>
                </c:pt>
                <c:pt idx="3">
                  <c:v>Student loan(s) I have taken out</c:v>
                </c:pt>
                <c:pt idx="4">
                  <c:v>Pell Grants and/or other grants</c:v>
                </c:pt>
                <c:pt idx="5">
                  <c:v>Scholarships</c:v>
                </c:pt>
                <c:pt idx="6">
                  <c:v>Credit cards</c:v>
                </c:pt>
                <c:pt idx="7">
                  <c:v>Student loan(s) my parents took out</c:v>
                </c:pt>
                <c:pt idx="8">
                  <c:v>Veteran's benefits</c:v>
                </c:pt>
              </c:strCache>
            </c:strRef>
          </c:cat>
          <c:val>
            <c:numRef>
              <c:f>'Formatted Tables Fall 2019'!$L$205:$L$213</c:f>
              <c:numCache>
                <c:formatCode>0"%"</c:formatCode>
                <c:ptCount val="9"/>
                <c:pt idx="0">
                  <c:v>59.3232</c:v>
                </c:pt>
                <c:pt idx="1">
                  <c:v>63.381100000000004</c:v>
                </c:pt>
                <c:pt idx="2">
                  <c:v>63.092300000000002</c:v>
                </c:pt>
                <c:pt idx="3">
                  <c:v>56.980899999999998</c:v>
                </c:pt>
                <c:pt idx="4">
                  <c:v>54.846299999999999</c:v>
                </c:pt>
                <c:pt idx="5">
                  <c:v>62.848100000000002</c:v>
                </c:pt>
                <c:pt idx="6">
                  <c:v>29.2972</c:v>
                </c:pt>
                <c:pt idx="7">
                  <c:v>23.6816</c:v>
                </c:pt>
                <c:pt idx="8">
                  <c:v>6.5138999999999996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86-42DE-AE57-4E1DA318B3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7103488"/>
        <c:axId val="77105792"/>
      </c:barChart>
      <c:catAx>
        <c:axId val="7710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05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7105792"/>
        <c:scaling>
          <c:orientation val="minMax"/>
        </c:scaling>
        <c:delete val="0"/>
        <c:axPos val="l"/>
        <c:numFmt formatCode="0&quot;%&quot;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0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30344796655328"/>
          <c:y val="0.86366230126799104"/>
          <c:w val="0.72046184367799093"/>
          <c:h val="0.111607924009498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" lastClr="FFFFFF">
          <a:lumMod val="75000"/>
        </a:sys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500"/>
              <a:t>Q130: During the school year, about how many hours do you spend in a typical 7-day week working for pay? (of respondents who reported they work for pay)</a:t>
            </a:r>
          </a:p>
        </c:rich>
      </c:tx>
      <c:layout>
        <c:manualLayout>
          <c:xMode val="edge"/>
          <c:yMode val="edge"/>
          <c:x val="0.12941697693234411"/>
          <c:y val="2.3502670895081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853217211484927E-2"/>
          <c:y val="0.33999493484367088"/>
          <c:w val="0.95017341564214164"/>
          <c:h val="0.311430676428604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'Formatted Tables Fall 2019'!$K$849</c:f>
              <c:strCache>
                <c:ptCount val="1"/>
                <c:pt idx="0">
                  <c:v>2-year Institutions</c:v>
                </c:pt>
              </c:strCache>
            </c:strRef>
          </c:tx>
          <c:spPr>
            <a:solidFill>
              <a:srgbClr val="0070C0">
                <a:alpha val="54902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'Formatted Tables Fall 2019'!$J$850:$J$852</c:f>
              <c:strCache>
                <c:ptCount val="3"/>
                <c:pt idx="0">
                  <c:v>Less than 20 hours</c:v>
                </c:pt>
                <c:pt idx="1">
                  <c:v>20-39 hours</c:v>
                </c:pt>
                <c:pt idx="2">
                  <c:v>40 or more hours</c:v>
                </c:pt>
              </c:strCache>
            </c:strRef>
          </c:cat>
          <c:val>
            <c:numRef>
              <c:f>'Formatted Tables Fall 2019'!$K$850:$K$852</c:f>
              <c:numCache>
                <c:formatCode>0"%"</c:formatCode>
                <c:ptCount val="3"/>
                <c:pt idx="0">
                  <c:v>21.234100000000002</c:v>
                </c:pt>
                <c:pt idx="1">
                  <c:v>39.4358</c:v>
                </c:pt>
                <c:pt idx="2">
                  <c:v>39.33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34-4DE5-AA88-7570AA13D5F0}"/>
            </c:ext>
          </c:extLst>
        </c:ser>
        <c:ser>
          <c:idx val="1"/>
          <c:order val="1"/>
          <c:tx>
            <c:strRef>
              <c:f>'Formatted Tables Fall 2019'!$L$849</c:f>
              <c:strCache>
                <c:ptCount val="1"/>
                <c:pt idx="0">
                  <c:v>4-year Institutions</c:v>
                </c:pt>
              </c:strCache>
            </c:strRef>
          </c:tx>
          <c:spPr>
            <a:solidFill>
              <a:srgbClr val="948A54">
                <a:alpha val="45098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'Formatted Tables Fall 2019'!$J$850:$J$852</c:f>
              <c:strCache>
                <c:ptCount val="3"/>
                <c:pt idx="0">
                  <c:v>Less than 20 hours</c:v>
                </c:pt>
                <c:pt idx="1">
                  <c:v>20-39 hours</c:v>
                </c:pt>
                <c:pt idx="2">
                  <c:v>40 or more hours</c:v>
                </c:pt>
              </c:strCache>
            </c:strRef>
          </c:cat>
          <c:val>
            <c:numRef>
              <c:f>'Formatted Tables Fall 2019'!$L$850:$L$852</c:f>
              <c:numCache>
                <c:formatCode>0"%"</c:formatCode>
                <c:ptCount val="3"/>
                <c:pt idx="0">
                  <c:v>39.681100000000001</c:v>
                </c:pt>
                <c:pt idx="1">
                  <c:v>41.556100000000001</c:v>
                </c:pt>
                <c:pt idx="2">
                  <c:v>18.762799999999999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34-4DE5-AA88-7570AA13D5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7103488"/>
        <c:axId val="77105792"/>
      </c:barChart>
      <c:catAx>
        <c:axId val="7710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05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7105792"/>
        <c:scaling>
          <c:orientation val="minMax"/>
        </c:scaling>
        <c:delete val="0"/>
        <c:axPos val="l"/>
        <c:numFmt formatCode="0&quot;%&quot;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0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30347614998829"/>
          <c:y val="0.79106460376663457"/>
          <c:w val="0.72046184367799093"/>
          <c:h val="0.111607924009498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" lastClr="FFFFFF">
          <a:lumMod val="75000"/>
        </a:sys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Q129: Do you consider yourself a student who works or a worker that goes to school? (of respondents who reported they work for pay)</a:t>
            </a:r>
          </a:p>
        </c:rich>
      </c:tx>
      <c:layout>
        <c:manualLayout>
          <c:xMode val="edge"/>
          <c:yMode val="edge"/>
          <c:x val="0.12576173356169112"/>
          <c:y val="1.10674070394596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853217211484927E-2"/>
          <c:y val="0.28979162156179228"/>
          <c:w val="0.95017341564214164"/>
          <c:h val="0.361633956003590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'Formatted Tables Fall 2019'!$J$844</c:f>
              <c:strCache>
                <c:ptCount val="1"/>
                <c:pt idx="0">
                  <c:v>Student</c:v>
                </c:pt>
              </c:strCache>
            </c:strRef>
          </c:tx>
          <c:spPr>
            <a:solidFill>
              <a:srgbClr val="0070C0">
                <a:alpha val="54902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'Formatted Tables Fall 2019'!$K$843:$L$843</c:f>
              <c:strCache>
                <c:ptCount val="2"/>
                <c:pt idx="0">
                  <c:v>2-year Institutions</c:v>
                </c:pt>
                <c:pt idx="1">
                  <c:v>4-year Institutions</c:v>
                </c:pt>
              </c:strCache>
            </c:strRef>
          </c:cat>
          <c:val>
            <c:numRef>
              <c:f>'Formatted Tables Fall 2019'!$K$844:$L$844</c:f>
              <c:numCache>
                <c:formatCode>0"%"</c:formatCode>
                <c:ptCount val="2"/>
                <c:pt idx="0">
                  <c:v>53.96</c:v>
                </c:pt>
                <c:pt idx="1">
                  <c:v>78.971400000000003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B9-4801-A6C6-8FB6456CC71D}"/>
            </c:ext>
          </c:extLst>
        </c:ser>
        <c:ser>
          <c:idx val="1"/>
          <c:order val="1"/>
          <c:tx>
            <c:strRef>
              <c:f>'Formatted Tables Fall 2019'!$J$845</c:f>
              <c:strCache>
                <c:ptCount val="1"/>
                <c:pt idx="0">
                  <c:v>Worker</c:v>
                </c:pt>
              </c:strCache>
            </c:strRef>
          </c:tx>
          <c:spPr>
            <a:solidFill>
              <a:srgbClr val="948A54">
                <a:alpha val="45098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'Formatted Tables Fall 2019'!$K$843:$L$843</c:f>
              <c:strCache>
                <c:ptCount val="2"/>
                <c:pt idx="0">
                  <c:v>2-year Institutions</c:v>
                </c:pt>
                <c:pt idx="1">
                  <c:v>4-year Institutions</c:v>
                </c:pt>
              </c:strCache>
            </c:strRef>
          </c:cat>
          <c:val>
            <c:numRef>
              <c:f>'Formatted Tables Fall 2019'!$K$845:$L$845</c:f>
              <c:numCache>
                <c:formatCode>0"%"</c:formatCode>
                <c:ptCount val="2"/>
                <c:pt idx="0">
                  <c:v>46.04</c:v>
                </c:pt>
                <c:pt idx="1">
                  <c:v>21.028600000000001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B9-4801-A6C6-8FB6456CC7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7103488"/>
        <c:axId val="77105792"/>
      </c:barChart>
      <c:catAx>
        <c:axId val="7710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05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7105792"/>
        <c:scaling>
          <c:orientation val="minMax"/>
        </c:scaling>
        <c:delete val="0"/>
        <c:axPos val="l"/>
        <c:numFmt formatCode="0&quot;%&quot;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0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746385354409772"/>
          <c:y val="0.79106454807081628"/>
          <c:w val="0.72046184367799093"/>
          <c:h val="0.111607924009498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" lastClr="FFFFFF">
          <a:lumMod val="75000"/>
        </a:sys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Q30-38: Do you use any of the following methods to pay for college? Respondents who answered 'Yes'</a:t>
            </a:r>
          </a:p>
        </c:rich>
      </c:tx>
      <c:layout>
        <c:manualLayout>
          <c:xMode val="edge"/>
          <c:yMode val="edge"/>
          <c:x val="0.12941682679437641"/>
          <c:y val="3.101026995364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853159503083189E-2"/>
          <c:y val="0.31310479807563951"/>
          <c:w val="0.95017341564214164"/>
          <c:h val="0.265723114050815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'Formatted Tables Fall 2019'!$K$204</c:f>
              <c:strCache>
                <c:ptCount val="1"/>
                <c:pt idx="0">
                  <c:v>2-year Institutions</c:v>
                </c:pt>
              </c:strCache>
            </c:strRef>
          </c:tx>
          <c:spPr>
            <a:solidFill>
              <a:srgbClr val="0070C0">
                <a:alpha val="54902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'Formatted Tables Fall 2019'!$J$205:$J$213</c:f>
              <c:strCache>
                <c:ptCount val="9"/>
                <c:pt idx="0">
                  <c:v>Current employment</c:v>
                </c:pt>
                <c:pt idx="1">
                  <c:v>Support from my parents and/or family</c:v>
                </c:pt>
                <c:pt idx="2">
                  <c:v>Personal savings</c:v>
                </c:pt>
                <c:pt idx="3">
                  <c:v>Student loan(s) I have taken out</c:v>
                </c:pt>
                <c:pt idx="4">
                  <c:v>Pell Grants and/or other grants</c:v>
                </c:pt>
                <c:pt idx="5">
                  <c:v>Scholarships</c:v>
                </c:pt>
                <c:pt idx="6">
                  <c:v>Credit cards</c:v>
                </c:pt>
                <c:pt idx="7">
                  <c:v>Student loan(s) my parents took out</c:v>
                </c:pt>
                <c:pt idx="8">
                  <c:v>Veteran's benefits</c:v>
                </c:pt>
              </c:strCache>
            </c:strRef>
          </c:cat>
          <c:val>
            <c:numRef>
              <c:f>'Formatted Tables Fall 2019'!$K$205:$K$213</c:f>
              <c:numCache>
                <c:formatCode>0"%"</c:formatCode>
                <c:ptCount val="9"/>
                <c:pt idx="0">
                  <c:v>60.601900000000001</c:v>
                </c:pt>
                <c:pt idx="1">
                  <c:v>36.049199999999999</c:v>
                </c:pt>
                <c:pt idx="2">
                  <c:v>48.548299999999998</c:v>
                </c:pt>
                <c:pt idx="3">
                  <c:v>34.987400000000001</c:v>
                </c:pt>
                <c:pt idx="4">
                  <c:v>58.962200000000003</c:v>
                </c:pt>
                <c:pt idx="5">
                  <c:v>33.194499999999998</c:v>
                </c:pt>
                <c:pt idx="6">
                  <c:v>27.371600000000001</c:v>
                </c:pt>
                <c:pt idx="7">
                  <c:v>4.681</c:v>
                </c:pt>
                <c:pt idx="8">
                  <c:v>5.0522999999999998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86-42DE-AE57-4E1DA318B320}"/>
            </c:ext>
          </c:extLst>
        </c:ser>
        <c:ser>
          <c:idx val="1"/>
          <c:order val="1"/>
          <c:tx>
            <c:strRef>
              <c:f>'Formatted Tables Fall 2019'!$L$204</c:f>
              <c:strCache>
                <c:ptCount val="1"/>
                <c:pt idx="0">
                  <c:v>4-year Institutions</c:v>
                </c:pt>
              </c:strCache>
            </c:strRef>
          </c:tx>
          <c:spPr>
            <a:solidFill>
              <a:srgbClr val="948A54">
                <a:alpha val="45098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4499385417936695E-3"/>
                  <c:y val="1.7081842875291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86-42DE-AE57-4E1DA318B320}"/>
                </c:ext>
              </c:extLst>
            </c:dLbl>
            <c:dLbl>
              <c:idx val="4"/>
              <c:layout>
                <c:manualLayout>
                  <c:x val="2.9666256945291218E-3"/>
                  <c:y val="-3.808913314356758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86-42DE-AE57-4E1DA318B320}"/>
                </c:ext>
              </c:extLst>
            </c:dLbl>
            <c:dLbl>
              <c:idx val="6"/>
              <c:layout>
                <c:manualLayout>
                  <c:x val="4.449938541793682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86-42DE-AE57-4E1DA318B3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'Formatted Tables Fall 2019'!$J$205:$J$213</c:f>
              <c:strCache>
                <c:ptCount val="9"/>
                <c:pt idx="0">
                  <c:v>Current employment</c:v>
                </c:pt>
                <c:pt idx="1">
                  <c:v>Support from my parents and/or family</c:v>
                </c:pt>
                <c:pt idx="2">
                  <c:v>Personal savings</c:v>
                </c:pt>
                <c:pt idx="3">
                  <c:v>Student loan(s) I have taken out</c:v>
                </c:pt>
                <c:pt idx="4">
                  <c:v>Pell Grants and/or other grants</c:v>
                </c:pt>
                <c:pt idx="5">
                  <c:v>Scholarships</c:v>
                </c:pt>
                <c:pt idx="6">
                  <c:v>Credit cards</c:v>
                </c:pt>
                <c:pt idx="7">
                  <c:v>Student loan(s) my parents took out</c:v>
                </c:pt>
                <c:pt idx="8">
                  <c:v>Veteran's benefits</c:v>
                </c:pt>
              </c:strCache>
            </c:strRef>
          </c:cat>
          <c:val>
            <c:numRef>
              <c:f>'Formatted Tables Fall 2019'!$L$205:$L$213</c:f>
              <c:numCache>
                <c:formatCode>0"%"</c:formatCode>
                <c:ptCount val="9"/>
                <c:pt idx="0">
                  <c:v>59.3232</c:v>
                </c:pt>
                <c:pt idx="1">
                  <c:v>63.381100000000004</c:v>
                </c:pt>
                <c:pt idx="2">
                  <c:v>63.092300000000002</c:v>
                </c:pt>
                <c:pt idx="3">
                  <c:v>56.980899999999998</c:v>
                </c:pt>
                <c:pt idx="4">
                  <c:v>54.846299999999999</c:v>
                </c:pt>
                <c:pt idx="5">
                  <c:v>62.848100000000002</c:v>
                </c:pt>
                <c:pt idx="6">
                  <c:v>29.2972</c:v>
                </c:pt>
                <c:pt idx="7">
                  <c:v>23.6816</c:v>
                </c:pt>
                <c:pt idx="8">
                  <c:v>6.5138999999999996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86-42DE-AE57-4E1DA318B3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7103488"/>
        <c:axId val="77105792"/>
      </c:barChart>
      <c:catAx>
        <c:axId val="7710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05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7105792"/>
        <c:scaling>
          <c:orientation val="minMax"/>
        </c:scaling>
        <c:delete val="0"/>
        <c:axPos val="l"/>
        <c:numFmt formatCode="0&quot;%&quot;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0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30344796655328"/>
          <c:y val="0.86366230126799104"/>
          <c:w val="0.72046184367799093"/>
          <c:h val="0.111607924009498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" lastClr="FFFFFF">
          <a:lumMod val="75000"/>
        </a:sys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Q70: How confident are you that you will be able to pay off the debt acquired while you were a student? (of those who indicated having a student loan they took out for themselves)</a:t>
            </a:r>
          </a:p>
        </c:rich>
      </c:tx>
      <c:layout>
        <c:manualLayout>
          <c:xMode val="edge"/>
          <c:yMode val="edge"/>
          <c:x val="0.12324414309322446"/>
          <c:y val="1.5096618357487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85319104848736E-2"/>
          <c:y val="0.37709070333599604"/>
          <c:w val="0.95017341564214164"/>
          <c:h val="0.316605329225151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'Formatted Tables Fall 2019'!$Q$484</c:f>
              <c:strCache>
                <c:ptCount val="1"/>
                <c:pt idx="0">
                  <c:v>Very Confident/Confident</c:v>
                </c:pt>
              </c:strCache>
            </c:strRef>
          </c:tx>
          <c:spPr>
            <a:solidFill>
              <a:srgbClr val="0070C0">
                <a:alpha val="54902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'Formatted Tables Fall 2019'!$R$483:$S$483</c:f>
              <c:strCache>
                <c:ptCount val="2"/>
                <c:pt idx="0">
                  <c:v>2-year Institutions</c:v>
                </c:pt>
                <c:pt idx="1">
                  <c:v>4-year Institutions</c:v>
                </c:pt>
              </c:strCache>
            </c:strRef>
          </c:cat>
          <c:val>
            <c:numRef>
              <c:f>'Formatted Tables Fall 2019'!$R$484:$S$484</c:f>
              <c:numCache>
                <c:formatCode>0"%"</c:formatCode>
                <c:ptCount val="2"/>
                <c:pt idx="0">
                  <c:v>30.3233</c:v>
                </c:pt>
                <c:pt idx="1">
                  <c:v>27.454599999999999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35-499B-859B-F8CCA355CE54}"/>
            </c:ext>
          </c:extLst>
        </c:ser>
        <c:ser>
          <c:idx val="1"/>
          <c:order val="1"/>
          <c:tx>
            <c:strRef>
              <c:f>'Formatted Tables Fall 2019'!$Q$485</c:f>
              <c:strCache>
                <c:ptCount val="1"/>
                <c:pt idx="0">
                  <c:v>Less than Confident</c:v>
                </c:pt>
              </c:strCache>
            </c:strRef>
          </c:tx>
          <c:spPr>
            <a:solidFill>
              <a:srgbClr val="948A54">
                <a:alpha val="54902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'Formatted Tables Fall 2019'!$R$483:$S$483</c:f>
              <c:strCache>
                <c:ptCount val="2"/>
                <c:pt idx="0">
                  <c:v>2-year Institutions</c:v>
                </c:pt>
                <c:pt idx="1">
                  <c:v>4-year Institutions</c:v>
                </c:pt>
              </c:strCache>
            </c:strRef>
          </c:cat>
          <c:val>
            <c:numRef>
              <c:f>'Formatted Tables Fall 2019'!$R$485:$S$485</c:f>
              <c:numCache>
                <c:formatCode>0"%"</c:formatCode>
                <c:ptCount val="2"/>
                <c:pt idx="0">
                  <c:v>69.676699999999997</c:v>
                </c:pt>
                <c:pt idx="1">
                  <c:v>72.545400000000001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35-499B-859B-F8CCA355CE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7103488"/>
        <c:axId val="77105792"/>
      </c:barChart>
      <c:catAx>
        <c:axId val="7710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05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7105792"/>
        <c:scaling>
          <c:orientation val="minMax"/>
        </c:scaling>
        <c:delete val="0"/>
        <c:axPos val="l"/>
        <c:numFmt formatCode="0&quot;%&quot;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0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2168922963576918E-2"/>
          <c:y val="0.85748982464148493"/>
          <c:w val="0.81183606161071975"/>
          <c:h val="0.111607924009498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" lastClr="FFFFFF">
          <a:lumMod val="75000"/>
        </a:sys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Q69: I have more student loan debt than I expected to have at this point. (of those who indicated having a student loan they took out for themselves)</a:t>
            </a:r>
          </a:p>
        </c:rich>
      </c:tx>
      <c:layout>
        <c:manualLayout>
          <c:xMode val="edge"/>
          <c:yMode val="edge"/>
          <c:x val="0.12941704655339134"/>
          <c:y val="2.0271311194796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853210558390824E-2"/>
          <c:y val="0.30552713951453653"/>
          <c:w val="0.95017341564214164"/>
          <c:h val="0.30164672658338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'Formatted Tables Fall 2019'!$Q$475</c:f>
              <c:strCache>
                <c:ptCount val="1"/>
                <c:pt idx="0">
                  <c:v>Agree/Strongly Agree</c:v>
                </c:pt>
              </c:strCache>
            </c:strRef>
          </c:tx>
          <c:spPr>
            <a:solidFill>
              <a:srgbClr val="0070C0">
                <a:alpha val="54902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'Formatted Tables Fall 2019'!$R$474:$S$474</c:f>
              <c:strCache>
                <c:ptCount val="2"/>
                <c:pt idx="0">
                  <c:v>2-year Institutions</c:v>
                </c:pt>
                <c:pt idx="1">
                  <c:v>4-year Institutions</c:v>
                </c:pt>
              </c:strCache>
            </c:strRef>
          </c:cat>
          <c:val>
            <c:numRef>
              <c:f>'Formatted Tables Fall 2019'!$R$475:$S$475</c:f>
              <c:numCache>
                <c:formatCode>0"%"</c:formatCode>
                <c:ptCount val="2"/>
                <c:pt idx="0">
                  <c:v>58.078800000000001</c:v>
                </c:pt>
                <c:pt idx="1">
                  <c:v>62.4298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17-484B-B499-CDAFEE362089}"/>
            </c:ext>
          </c:extLst>
        </c:ser>
        <c:ser>
          <c:idx val="1"/>
          <c:order val="1"/>
          <c:tx>
            <c:strRef>
              <c:f>'Formatted Tables Fall 2019'!$Q$476</c:f>
              <c:strCache>
                <c:ptCount val="1"/>
                <c:pt idx="0">
                  <c:v>Disagree/Strongly Disagree</c:v>
                </c:pt>
              </c:strCache>
            </c:strRef>
          </c:tx>
          <c:spPr>
            <a:solidFill>
              <a:srgbClr val="948A54">
                <a:alpha val="45098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'Formatted Tables Fall 2019'!$R$474:$S$474</c:f>
              <c:strCache>
                <c:ptCount val="2"/>
                <c:pt idx="0">
                  <c:v>2-year Institutions</c:v>
                </c:pt>
                <c:pt idx="1">
                  <c:v>4-year Institutions</c:v>
                </c:pt>
              </c:strCache>
            </c:strRef>
          </c:cat>
          <c:val>
            <c:numRef>
              <c:f>'Formatted Tables Fall 2019'!$R$476:$S$476</c:f>
              <c:numCache>
                <c:formatCode>0"%"</c:formatCode>
                <c:ptCount val="2"/>
                <c:pt idx="0">
                  <c:v>23.651199999999999</c:v>
                </c:pt>
                <c:pt idx="1">
                  <c:v>19.668899999999997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17-484B-B499-CDAFEE3620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7103488"/>
        <c:axId val="77105792"/>
      </c:barChart>
      <c:catAx>
        <c:axId val="7710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05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7105792"/>
        <c:scaling>
          <c:orientation val="minMax"/>
        </c:scaling>
        <c:delete val="0"/>
        <c:axPos val="l"/>
        <c:numFmt formatCode="0&quot;%&quot;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0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1249021503891"/>
          <c:y val="0.76733567271482372"/>
          <c:w val="0.83376588617212322"/>
          <c:h val="0.111607924009498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" lastClr="FFFFFF">
          <a:lumMod val="75000"/>
        </a:sys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Q30-38: Do you use any of the following methods to pay for college? Respondents who answered 'Yes'</a:t>
            </a:r>
          </a:p>
        </c:rich>
      </c:tx>
      <c:layout>
        <c:manualLayout>
          <c:xMode val="edge"/>
          <c:yMode val="edge"/>
          <c:x val="0.12941682679437641"/>
          <c:y val="3.101026995364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853159503083189E-2"/>
          <c:y val="0.31310479807563951"/>
          <c:w val="0.95017341564214164"/>
          <c:h val="0.265723114050815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'Formatted Tables Fall 2019'!$K$204</c:f>
              <c:strCache>
                <c:ptCount val="1"/>
                <c:pt idx="0">
                  <c:v>2-year Institutions</c:v>
                </c:pt>
              </c:strCache>
            </c:strRef>
          </c:tx>
          <c:spPr>
            <a:solidFill>
              <a:srgbClr val="0070C0">
                <a:alpha val="54902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'Formatted Tables Fall 2019'!$J$205:$J$213</c:f>
              <c:strCache>
                <c:ptCount val="9"/>
                <c:pt idx="0">
                  <c:v>Current employment</c:v>
                </c:pt>
                <c:pt idx="1">
                  <c:v>Support from my parents and/or family</c:v>
                </c:pt>
                <c:pt idx="2">
                  <c:v>Personal savings</c:v>
                </c:pt>
                <c:pt idx="3">
                  <c:v>Student loan(s) I have taken out</c:v>
                </c:pt>
                <c:pt idx="4">
                  <c:v>Pell Grants and/or other grants</c:v>
                </c:pt>
                <c:pt idx="5">
                  <c:v>Scholarships</c:v>
                </c:pt>
                <c:pt idx="6">
                  <c:v>Credit cards</c:v>
                </c:pt>
                <c:pt idx="7">
                  <c:v>Student loan(s) my parents took out</c:v>
                </c:pt>
                <c:pt idx="8">
                  <c:v>Veteran's benefits</c:v>
                </c:pt>
              </c:strCache>
            </c:strRef>
          </c:cat>
          <c:val>
            <c:numRef>
              <c:f>'Formatted Tables Fall 2019'!$K$205:$K$213</c:f>
              <c:numCache>
                <c:formatCode>0"%"</c:formatCode>
                <c:ptCount val="9"/>
                <c:pt idx="0">
                  <c:v>60.601900000000001</c:v>
                </c:pt>
                <c:pt idx="1">
                  <c:v>36.049199999999999</c:v>
                </c:pt>
                <c:pt idx="2">
                  <c:v>48.548299999999998</c:v>
                </c:pt>
                <c:pt idx="3">
                  <c:v>34.987400000000001</c:v>
                </c:pt>
                <c:pt idx="4">
                  <c:v>58.962200000000003</c:v>
                </c:pt>
                <c:pt idx="5">
                  <c:v>33.194499999999998</c:v>
                </c:pt>
                <c:pt idx="6">
                  <c:v>27.371600000000001</c:v>
                </c:pt>
                <c:pt idx="7">
                  <c:v>4.681</c:v>
                </c:pt>
                <c:pt idx="8">
                  <c:v>5.0522999999999998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86-42DE-AE57-4E1DA318B320}"/>
            </c:ext>
          </c:extLst>
        </c:ser>
        <c:ser>
          <c:idx val="1"/>
          <c:order val="1"/>
          <c:tx>
            <c:strRef>
              <c:f>'Formatted Tables Fall 2019'!$L$204</c:f>
              <c:strCache>
                <c:ptCount val="1"/>
                <c:pt idx="0">
                  <c:v>4-year Institutions</c:v>
                </c:pt>
              </c:strCache>
            </c:strRef>
          </c:tx>
          <c:spPr>
            <a:solidFill>
              <a:srgbClr val="948A54">
                <a:alpha val="45098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4499385417936695E-3"/>
                  <c:y val="1.7081842875291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86-42DE-AE57-4E1DA318B320}"/>
                </c:ext>
              </c:extLst>
            </c:dLbl>
            <c:dLbl>
              <c:idx val="4"/>
              <c:layout>
                <c:manualLayout>
                  <c:x val="2.9666256945291218E-3"/>
                  <c:y val="-3.808913314356758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86-42DE-AE57-4E1DA318B320}"/>
                </c:ext>
              </c:extLst>
            </c:dLbl>
            <c:dLbl>
              <c:idx val="6"/>
              <c:layout>
                <c:manualLayout>
                  <c:x val="4.449938541793682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86-42DE-AE57-4E1DA318B3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'Formatted Tables Fall 2019'!$J$205:$J$213</c:f>
              <c:strCache>
                <c:ptCount val="9"/>
                <c:pt idx="0">
                  <c:v>Current employment</c:v>
                </c:pt>
                <c:pt idx="1">
                  <c:v>Support from my parents and/or family</c:v>
                </c:pt>
                <c:pt idx="2">
                  <c:v>Personal savings</c:v>
                </c:pt>
                <c:pt idx="3">
                  <c:v>Student loan(s) I have taken out</c:v>
                </c:pt>
                <c:pt idx="4">
                  <c:v>Pell Grants and/or other grants</c:v>
                </c:pt>
                <c:pt idx="5">
                  <c:v>Scholarships</c:v>
                </c:pt>
                <c:pt idx="6">
                  <c:v>Credit cards</c:v>
                </c:pt>
                <c:pt idx="7">
                  <c:v>Student loan(s) my parents took out</c:v>
                </c:pt>
                <c:pt idx="8">
                  <c:v>Veteran's benefits</c:v>
                </c:pt>
              </c:strCache>
            </c:strRef>
          </c:cat>
          <c:val>
            <c:numRef>
              <c:f>'Formatted Tables Fall 2019'!$L$205:$L$213</c:f>
              <c:numCache>
                <c:formatCode>0"%"</c:formatCode>
                <c:ptCount val="9"/>
                <c:pt idx="0">
                  <c:v>59.3232</c:v>
                </c:pt>
                <c:pt idx="1">
                  <c:v>63.381100000000004</c:v>
                </c:pt>
                <c:pt idx="2">
                  <c:v>63.092300000000002</c:v>
                </c:pt>
                <c:pt idx="3">
                  <c:v>56.980899999999998</c:v>
                </c:pt>
                <c:pt idx="4">
                  <c:v>54.846299999999999</c:v>
                </c:pt>
                <c:pt idx="5">
                  <c:v>62.848100000000002</c:v>
                </c:pt>
                <c:pt idx="6">
                  <c:v>29.2972</c:v>
                </c:pt>
                <c:pt idx="7">
                  <c:v>23.6816</c:v>
                </c:pt>
                <c:pt idx="8">
                  <c:v>6.5138999999999996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86-42DE-AE57-4E1DA318B3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7103488"/>
        <c:axId val="77105792"/>
      </c:barChart>
      <c:catAx>
        <c:axId val="7710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05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7105792"/>
        <c:scaling>
          <c:orientation val="minMax"/>
        </c:scaling>
        <c:delete val="0"/>
        <c:axPos val="l"/>
        <c:numFmt formatCode="0&quot;%&quot;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0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30344796655328"/>
          <c:y val="0.86366230126799104"/>
          <c:w val="0.72046184367799093"/>
          <c:h val="0.111607924009498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" lastClr="FFFFFF">
          <a:lumMod val="75000"/>
        </a:sys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13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13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479654-B660-4098-B430-4892BEB92E4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11D756E-9323-4715-B135-855D649F6B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Unmet need is the out-of-pocket cost of college students must come up with beyond expected family contribution and sources that don’t need to be repaid (e.g. grants, scholarships, work-study, </a:t>
          </a:r>
          <a:r>
            <a:rPr lang="en-US" dirty="0" err="1"/>
            <a:t>etc</a:t>
          </a:r>
          <a:r>
            <a:rPr lang="en-US" dirty="0"/>
            <a:t>) </a:t>
          </a:r>
        </a:p>
      </dgm:t>
    </dgm:pt>
    <dgm:pt modelId="{DB54BF3E-817C-4E89-9B06-4C5A5C8406FA}" type="sibTrans" cxnId="{82BFD7E2-5042-409C-BED5-E4DBC5716BC7}">
      <dgm:prSet/>
      <dgm:spPr/>
      <dgm:t>
        <a:bodyPr/>
        <a:lstStyle/>
        <a:p>
          <a:endParaRPr lang="en-US"/>
        </a:p>
      </dgm:t>
    </dgm:pt>
    <dgm:pt modelId="{DC9B796D-8700-41E8-A8FA-FEB611726FB2}" type="parTrans" cxnId="{82BFD7E2-5042-409C-BED5-E4DBC5716BC7}">
      <dgm:prSet/>
      <dgm:spPr/>
      <dgm:t>
        <a:bodyPr/>
        <a:lstStyle/>
        <a:p>
          <a:endParaRPr lang="en-US"/>
        </a:p>
      </dgm:t>
    </dgm:pt>
    <dgm:pt modelId="{0E8EA798-9589-4B20-A9CA-240C3EFADB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altLang="en-US" dirty="0"/>
            <a:t>Around three out of four students have unmet need.</a:t>
          </a:r>
          <a:endParaRPr lang="en-US" dirty="0"/>
        </a:p>
      </dgm:t>
    </dgm:pt>
    <dgm:pt modelId="{93374784-ED69-4536-9B41-61B958599F78}" type="sibTrans" cxnId="{F12A4A48-95C6-4A17-A57A-195548B1EC8D}">
      <dgm:prSet/>
      <dgm:spPr/>
      <dgm:t>
        <a:bodyPr/>
        <a:lstStyle/>
        <a:p>
          <a:endParaRPr lang="en-US"/>
        </a:p>
      </dgm:t>
    </dgm:pt>
    <dgm:pt modelId="{41793421-948B-4E79-86CC-54321D464FCF}" type="parTrans" cxnId="{F12A4A48-95C6-4A17-A57A-195548B1EC8D}">
      <dgm:prSet/>
      <dgm:spPr/>
      <dgm:t>
        <a:bodyPr/>
        <a:lstStyle/>
        <a:p>
          <a:endParaRPr lang="en-US"/>
        </a:p>
      </dgm:t>
    </dgm:pt>
    <dgm:pt modelId="{605FD889-4DAF-4F69-9747-02D82FF198D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altLang="en-US" dirty="0"/>
            <a:t>Unmet need has risen by 23 percent since academic year 2011-2012</a:t>
          </a:r>
          <a:endParaRPr lang="en-US" dirty="0"/>
        </a:p>
      </dgm:t>
    </dgm:pt>
    <dgm:pt modelId="{467EB1A0-C29C-49BD-95C3-724DC56A1B32}" type="sibTrans" cxnId="{7F1F19C0-EBE2-4F4C-B0D5-44AF7C781BF7}">
      <dgm:prSet/>
      <dgm:spPr/>
      <dgm:t>
        <a:bodyPr/>
        <a:lstStyle/>
        <a:p>
          <a:endParaRPr lang="en-US"/>
        </a:p>
      </dgm:t>
    </dgm:pt>
    <dgm:pt modelId="{7B7043A8-94FC-4573-A37C-22C27DC58131}" type="parTrans" cxnId="{7F1F19C0-EBE2-4F4C-B0D5-44AF7C781BF7}">
      <dgm:prSet/>
      <dgm:spPr/>
      <dgm:t>
        <a:bodyPr/>
        <a:lstStyle/>
        <a:p>
          <a:endParaRPr lang="en-US"/>
        </a:p>
      </dgm:t>
    </dgm:pt>
    <dgm:pt modelId="{E99F51E3-0A93-4DD0-985E-1F5A965607D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Average of $4,920 at public 2-year institutions and $9,134 at public 4-years</a:t>
          </a:r>
        </a:p>
      </dgm:t>
    </dgm:pt>
    <dgm:pt modelId="{6B4594DD-1771-477D-AFFA-6D0D8C7B045C}" type="parTrans" cxnId="{0D474967-2767-46F0-881B-37A7BB2782DB}">
      <dgm:prSet/>
      <dgm:spPr/>
      <dgm:t>
        <a:bodyPr/>
        <a:lstStyle/>
        <a:p>
          <a:endParaRPr lang="en-US"/>
        </a:p>
      </dgm:t>
    </dgm:pt>
    <dgm:pt modelId="{D5DA202B-D44C-47FA-B4C9-BD2962E92433}" type="sibTrans" cxnId="{0D474967-2767-46F0-881B-37A7BB2782DB}">
      <dgm:prSet/>
      <dgm:spPr/>
      <dgm:t>
        <a:bodyPr/>
        <a:lstStyle/>
        <a:p>
          <a:endParaRPr lang="en-US"/>
        </a:p>
      </dgm:t>
    </dgm:pt>
    <dgm:pt modelId="{BF8A4AE7-C07C-4C4C-8F8E-0F1EE190F14A}" type="pres">
      <dgm:prSet presAssocID="{19479654-B660-4098-B430-4892BEB92E4E}" presName="root" presStyleCnt="0">
        <dgm:presLayoutVars>
          <dgm:dir/>
          <dgm:resizeHandles val="exact"/>
        </dgm:presLayoutVars>
      </dgm:prSet>
      <dgm:spPr/>
    </dgm:pt>
    <dgm:pt modelId="{AAF6BB88-D7CB-4B63-8C24-8990908D1F33}" type="pres">
      <dgm:prSet presAssocID="{411D756E-9323-4715-B135-855D649F6B0F}" presName="compNode" presStyleCnt="0"/>
      <dgm:spPr/>
    </dgm:pt>
    <dgm:pt modelId="{D0F28BFA-807B-4B0D-ADA3-F94E1EAA2B6F}" type="pres">
      <dgm:prSet presAssocID="{411D756E-9323-4715-B135-855D649F6B0F}" presName="bgRect" presStyleLbl="bgShp" presStyleIdx="0" presStyleCnt="4" custLinFactNeighborX="966" custLinFactNeighborY="-57169"/>
      <dgm:spPr>
        <a:solidFill>
          <a:schemeClr val="accent1">
            <a:lumMod val="50000"/>
          </a:schemeClr>
        </a:solidFill>
      </dgm:spPr>
    </dgm:pt>
    <dgm:pt modelId="{A5BECA11-FD30-4731-BAED-7C5ABB40E648}" type="pres">
      <dgm:prSet presAssocID="{411D756E-9323-4715-B135-855D649F6B0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CBA4570F-6A99-4602-AEDA-02B4EF3A043B}" type="pres">
      <dgm:prSet presAssocID="{411D756E-9323-4715-B135-855D649F6B0F}" presName="spaceRect" presStyleCnt="0"/>
      <dgm:spPr/>
    </dgm:pt>
    <dgm:pt modelId="{5EBA60E7-0583-46C8-920B-BF9B618D29BF}" type="pres">
      <dgm:prSet presAssocID="{411D756E-9323-4715-B135-855D649F6B0F}" presName="parTx" presStyleLbl="revTx" presStyleIdx="0" presStyleCnt="4">
        <dgm:presLayoutVars>
          <dgm:chMax val="0"/>
          <dgm:chPref val="0"/>
        </dgm:presLayoutVars>
      </dgm:prSet>
      <dgm:spPr/>
    </dgm:pt>
    <dgm:pt modelId="{42172EAA-29AF-4498-B803-1585F014E715}" type="pres">
      <dgm:prSet presAssocID="{DB54BF3E-817C-4E89-9B06-4C5A5C8406FA}" presName="sibTrans" presStyleCnt="0"/>
      <dgm:spPr/>
    </dgm:pt>
    <dgm:pt modelId="{DB638E65-F574-42B1-94DD-318D816B1AEF}" type="pres">
      <dgm:prSet presAssocID="{0E8EA798-9589-4B20-A9CA-240C3EFADB45}" presName="compNode" presStyleCnt="0"/>
      <dgm:spPr/>
    </dgm:pt>
    <dgm:pt modelId="{1796B4F4-5BF0-4E2A-BF8B-201B528D5DB8}" type="pres">
      <dgm:prSet presAssocID="{0E8EA798-9589-4B20-A9CA-240C3EFADB45}" presName="bgRect" presStyleLbl="bgShp" presStyleIdx="1" presStyleCnt="4"/>
      <dgm:spPr>
        <a:solidFill>
          <a:schemeClr val="accent1">
            <a:lumMod val="50000"/>
          </a:schemeClr>
        </a:solidFill>
      </dgm:spPr>
    </dgm:pt>
    <dgm:pt modelId="{154C1866-7E12-4A81-B4B2-CB217AA6CE7C}" type="pres">
      <dgm:prSet presAssocID="{0E8EA798-9589-4B20-A9CA-240C3EFADB4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7C2E05ED-FC55-46BB-92D9-DF57AABBD945}" type="pres">
      <dgm:prSet presAssocID="{0E8EA798-9589-4B20-A9CA-240C3EFADB45}" presName="spaceRect" presStyleCnt="0"/>
      <dgm:spPr/>
    </dgm:pt>
    <dgm:pt modelId="{C45BE269-7213-44E7-A8A0-1864DB5643B4}" type="pres">
      <dgm:prSet presAssocID="{0E8EA798-9589-4B20-A9CA-240C3EFADB45}" presName="parTx" presStyleLbl="revTx" presStyleIdx="1" presStyleCnt="4">
        <dgm:presLayoutVars>
          <dgm:chMax val="0"/>
          <dgm:chPref val="0"/>
        </dgm:presLayoutVars>
      </dgm:prSet>
      <dgm:spPr/>
    </dgm:pt>
    <dgm:pt modelId="{40C4E7FB-5213-4DCD-8B9A-EB4209B3742C}" type="pres">
      <dgm:prSet presAssocID="{93374784-ED69-4536-9B41-61B958599F78}" presName="sibTrans" presStyleCnt="0"/>
      <dgm:spPr/>
    </dgm:pt>
    <dgm:pt modelId="{C86D9914-038D-49E5-951B-80B00015EE10}" type="pres">
      <dgm:prSet presAssocID="{E99F51E3-0A93-4DD0-985E-1F5A965607D0}" presName="compNode" presStyleCnt="0"/>
      <dgm:spPr/>
    </dgm:pt>
    <dgm:pt modelId="{C1F1AC5E-054F-447C-A114-E9158F7CEB56}" type="pres">
      <dgm:prSet presAssocID="{E99F51E3-0A93-4DD0-985E-1F5A965607D0}" presName="bgRect" presStyleLbl="bgShp" presStyleIdx="2" presStyleCnt="4"/>
      <dgm:spPr>
        <a:solidFill>
          <a:schemeClr val="accent1">
            <a:lumMod val="50000"/>
          </a:schemeClr>
        </a:solidFill>
      </dgm:spPr>
    </dgm:pt>
    <dgm:pt modelId="{A7094E81-0EDB-41C4-AEAA-00BA1C2A9674}" type="pres">
      <dgm:prSet presAssocID="{E99F51E3-0A93-4DD0-985E-1F5A965607D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38D12FAA-05A8-44D4-B881-2A77C5C44E2A}" type="pres">
      <dgm:prSet presAssocID="{E99F51E3-0A93-4DD0-985E-1F5A965607D0}" presName="spaceRect" presStyleCnt="0"/>
      <dgm:spPr/>
    </dgm:pt>
    <dgm:pt modelId="{E403C98C-47E0-402C-989D-E15789D3A85C}" type="pres">
      <dgm:prSet presAssocID="{E99F51E3-0A93-4DD0-985E-1F5A965607D0}" presName="parTx" presStyleLbl="revTx" presStyleIdx="2" presStyleCnt="4">
        <dgm:presLayoutVars>
          <dgm:chMax val="0"/>
          <dgm:chPref val="0"/>
        </dgm:presLayoutVars>
      </dgm:prSet>
      <dgm:spPr/>
    </dgm:pt>
    <dgm:pt modelId="{6145E9F3-7122-4BD6-89DB-2C54CF924457}" type="pres">
      <dgm:prSet presAssocID="{D5DA202B-D44C-47FA-B4C9-BD2962E92433}" presName="sibTrans" presStyleCnt="0"/>
      <dgm:spPr/>
    </dgm:pt>
    <dgm:pt modelId="{31D112D1-A588-4759-A8E1-BED348DEFE82}" type="pres">
      <dgm:prSet presAssocID="{605FD889-4DAF-4F69-9747-02D82FF198D0}" presName="compNode" presStyleCnt="0"/>
      <dgm:spPr/>
    </dgm:pt>
    <dgm:pt modelId="{E5C2486E-E1A8-4F47-8294-E4FD507E7DB8}" type="pres">
      <dgm:prSet presAssocID="{605FD889-4DAF-4F69-9747-02D82FF198D0}" presName="bgRect" presStyleLbl="bgShp" presStyleIdx="3" presStyleCnt="4"/>
      <dgm:spPr>
        <a:solidFill>
          <a:schemeClr val="accent1">
            <a:lumMod val="50000"/>
          </a:schemeClr>
        </a:solidFill>
      </dgm:spPr>
    </dgm:pt>
    <dgm:pt modelId="{7F57528F-CEC5-4F79-90C5-86429556A269}" type="pres">
      <dgm:prSet presAssocID="{605FD889-4DAF-4F69-9747-02D82FF198D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BCB13C15-EEB0-490A-9EED-1F7AB24E276B}" type="pres">
      <dgm:prSet presAssocID="{605FD889-4DAF-4F69-9747-02D82FF198D0}" presName="spaceRect" presStyleCnt="0"/>
      <dgm:spPr/>
    </dgm:pt>
    <dgm:pt modelId="{3BDABDD2-DDDF-462F-B30F-77E53F04B5B3}" type="pres">
      <dgm:prSet presAssocID="{605FD889-4DAF-4F69-9747-02D82FF198D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7C07130-50CE-4C45-8E98-727EDCB0AB0E}" type="presOf" srcId="{E99F51E3-0A93-4DD0-985E-1F5A965607D0}" destId="{E403C98C-47E0-402C-989D-E15789D3A85C}" srcOrd="0" destOrd="0" presId="urn:microsoft.com/office/officeart/2018/2/layout/IconVerticalSolidList"/>
    <dgm:cxn modelId="{0D474967-2767-46F0-881B-37A7BB2782DB}" srcId="{19479654-B660-4098-B430-4892BEB92E4E}" destId="{E99F51E3-0A93-4DD0-985E-1F5A965607D0}" srcOrd="2" destOrd="0" parTransId="{6B4594DD-1771-477D-AFFA-6D0D8C7B045C}" sibTransId="{D5DA202B-D44C-47FA-B4C9-BD2962E92433}"/>
    <dgm:cxn modelId="{F12A4A48-95C6-4A17-A57A-195548B1EC8D}" srcId="{19479654-B660-4098-B430-4892BEB92E4E}" destId="{0E8EA798-9589-4B20-A9CA-240C3EFADB45}" srcOrd="1" destOrd="0" parTransId="{41793421-948B-4E79-86CC-54321D464FCF}" sibTransId="{93374784-ED69-4536-9B41-61B958599F78}"/>
    <dgm:cxn modelId="{DD313D89-D8EE-4040-AF66-ADEFC4312DC0}" type="presOf" srcId="{0E8EA798-9589-4B20-A9CA-240C3EFADB45}" destId="{C45BE269-7213-44E7-A8A0-1864DB5643B4}" srcOrd="0" destOrd="0" presId="urn:microsoft.com/office/officeart/2018/2/layout/IconVerticalSolidList"/>
    <dgm:cxn modelId="{A4BC6997-EF16-47FD-9D63-69BA24CA5F59}" type="presOf" srcId="{19479654-B660-4098-B430-4892BEB92E4E}" destId="{BF8A4AE7-C07C-4C4C-8F8E-0F1EE190F14A}" srcOrd="0" destOrd="0" presId="urn:microsoft.com/office/officeart/2018/2/layout/IconVerticalSolidList"/>
    <dgm:cxn modelId="{8EC6C899-A4AD-47F0-A1FA-468393A113D1}" type="presOf" srcId="{605FD889-4DAF-4F69-9747-02D82FF198D0}" destId="{3BDABDD2-DDDF-462F-B30F-77E53F04B5B3}" srcOrd="0" destOrd="0" presId="urn:microsoft.com/office/officeart/2018/2/layout/IconVerticalSolidList"/>
    <dgm:cxn modelId="{8A625DB4-5B97-4D04-933C-4988326DCAFC}" type="presOf" srcId="{411D756E-9323-4715-B135-855D649F6B0F}" destId="{5EBA60E7-0583-46C8-920B-BF9B618D29BF}" srcOrd="0" destOrd="0" presId="urn:microsoft.com/office/officeart/2018/2/layout/IconVerticalSolidList"/>
    <dgm:cxn modelId="{7F1F19C0-EBE2-4F4C-B0D5-44AF7C781BF7}" srcId="{19479654-B660-4098-B430-4892BEB92E4E}" destId="{605FD889-4DAF-4F69-9747-02D82FF198D0}" srcOrd="3" destOrd="0" parTransId="{7B7043A8-94FC-4573-A37C-22C27DC58131}" sibTransId="{467EB1A0-C29C-49BD-95C3-724DC56A1B32}"/>
    <dgm:cxn modelId="{82BFD7E2-5042-409C-BED5-E4DBC5716BC7}" srcId="{19479654-B660-4098-B430-4892BEB92E4E}" destId="{411D756E-9323-4715-B135-855D649F6B0F}" srcOrd="0" destOrd="0" parTransId="{DC9B796D-8700-41E8-A8FA-FEB611726FB2}" sibTransId="{DB54BF3E-817C-4E89-9B06-4C5A5C8406FA}"/>
    <dgm:cxn modelId="{925C251D-8338-48D9-88AD-E16FC0CE822D}" type="presParOf" srcId="{BF8A4AE7-C07C-4C4C-8F8E-0F1EE190F14A}" destId="{AAF6BB88-D7CB-4B63-8C24-8990908D1F33}" srcOrd="0" destOrd="0" presId="urn:microsoft.com/office/officeart/2018/2/layout/IconVerticalSolidList"/>
    <dgm:cxn modelId="{A5B99BAC-FA1A-4677-B63B-8B81222B71A9}" type="presParOf" srcId="{AAF6BB88-D7CB-4B63-8C24-8990908D1F33}" destId="{D0F28BFA-807B-4B0D-ADA3-F94E1EAA2B6F}" srcOrd="0" destOrd="0" presId="urn:microsoft.com/office/officeart/2018/2/layout/IconVerticalSolidList"/>
    <dgm:cxn modelId="{85A981FD-1DCE-4867-AC10-B59B0053C861}" type="presParOf" srcId="{AAF6BB88-D7CB-4B63-8C24-8990908D1F33}" destId="{A5BECA11-FD30-4731-BAED-7C5ABB40E648}" srcOrd="1" destOrd="0" presId="urn:microsoft.com/office/officeart/2018/2/layout/IconVerticalSolidList"/>
    <dgm:cxn modelId="{433403EA-405E-4614-8B25-14D1817C9DAA}" type="presParOf" srcId="{AAF6BB88-D7CB-4B63-8C24-8990908D1F33}" destId="{CBA4570F-6A99-4602-AEDA-02B4EF3A043B}" srcOrd="2" destOrd="0" presId="urn:microsoft.com/office/officeart/2018/2/layout/IconVerticalSolidList"/>
    <dgm:cxn modelId="{636F7EF6-D7A0-4150-BB78-EA0DC833ED22}" type="presParOf" srcId="{AAF6BB88-D7CB-4B63-8C24-8990908D1F33}" destId="{5EBA60E7-0583-46C8-920B-BF9B618D29BF}" srcOrd="3" destOrd="0" presId="urn:microsoft.com/office/officeart/2018/2/layout/IconVerticalSolidList"/>
    <dgm:cxn modelId="{624DB693-8EB9-4AB5-AB38-FE55C230A381}" type="presParOf" srcId="{BF8A4AE7-C07C-4C4C-8F8E-0F1EE190F14A}" destId="{42172EAA-29AF-4498-B803-1585F014E715}" srcOrd="1" destOrd="0" presId="urn:microsoft.com/office/officeart/2018/2/layout/IconVerticalSolidList"/>
    <dgm:cxn modelId="{712AAFE2-8C62-466D-99F1-05857EC73589}" type="presParOf" srcId="{BF8A4AE7-C07C-4C4C-8F8E-0F1EE190F14A}" destId="{DB638E65-F574-42B1-94DD-318D816B1AEF}" srcOrd="2" destOrd="0" presId="urn:microsoft.com/office/officeart/2018/2/layout/IconVerticalSolidList"/>
    <dgm:cxn modelId="{C3CFFE0C-D66A-4AFA-A554-A4FAFEC2541D}" type="presParOf" srcId="{DB638E65-F574-42B1-94DD-318D816B1AEF}" destId="{1796B4F4-5BF0-4E2A-BF8B-201B528D5DB8}" srcOrd="0" destOrd="0" presId="urn:microsoft.com/office/officeart/2018/2/layout/IconVerticalSolidList"/>
    <dgm:cxn modelId="{F9F3EC66-2F26-4FBC-9870-2E39987164D7}" type="presParOf" srcId="{DB638E65-F574-42B1-94DD-318D816B1AEF}" destId="{154C1866-7E12-4A81-B4B2-CB217AA6CE7C}" srcOrd="1" destOrd="0" presId="urn:microsoft.com/office/officeart/2018/2/layout/IconVerticalSolidList"/>
    <dgm:cxn modelId="{B7C406CE-1D04-4F99-9743-1F003D14EFE8}" type="presParOf" srcId="{DB638E65-F574-42B1-94DD-318D816B1AEF}" destId="{7C2E05ED-FC55-46BB-92D9-DF57AABBD945}" srcOrd="2" destOrd="0" presId="urn:microsoft.com/office/officeart/2018/2/layout/IconVerticalSolidList"/>
    <dgm:cxn modelId="{A05E55D7-A051-498A-BD39-F973FD09E651}" type="presParOf" srcId="{DB638E65-F574-42B1-94DD-318D816B1AEF}" destId="{C45BE269-7213-44E7-A8A0-1864DB5643B4}" srcOrd="3" destOrd="0" presId="urn:microsoft.com/office/officeart/2018/2/layout/IconVerticalSolidList"/>
    <dgm:cxn modelId="{3582C639-9481-4064-B9FC-45889FDF6CB2}" type="presParOf" srcId="{BF8A4AE7-C07C-4C4C-8F8E-0F1EE190F14A}" destId="{40C4E7FB-5213-4DCD-8B9A-EB4209B3742C}" srcOrd="3" destOrd="0" presId="urn:microsoft.com/office/officeart/2018/2/layout/IconVerticalSolidList"/>
    <dgm:cxn modelId="{883507D6-370B-4578-A3E5-AB4B9C2DE7BB}" type="presParOf" srcId="{BF8A4AE7-C07C-4C4C-8F8E-0F1EE190F14A}" destId="{C86D9914-038D-49E5-951B-80B00015EE10}" srcOrd="4" destOrd="0" presId="urn:microsoft.com/office/officeart/2018/2/layout/IconVerticalSolidList"/>
    <dgm:cxn modelId="{9BACE9D9-ECBF-404F-9102-CE499A28947D}" type="presParOf" srcId="{C86D9914-038D-49E5-951B-80B00015EE10}" destId="{C1F1AC5E-054F-447C-A114-E9158F7CEB56}" srcOrd="0" destOrd="0" presId="urn:microsoft.com/office/officeart/2018/2/layout/IconVerticalSolidList"/>
    <dgm:cxn modelId="{B492264C-A62A-4C7B-AB22-F156B9D22A31}" type="presParOf" srcId="{C86D9914-038D-49E5-951B-80B00015EE10}" destId="{A7094E81-0EDB-41C4-AEAA-00BA1C2A9674}" srcOrd="1" destOrd="0" presId="urn:microsoft.com/office/officeart/2018/2/layout/IconVerticalSolidList"/>
    <dgm:cxn modelId="{BFEE1097-4046-4B4E-AE69-8FAF57D33375}" type="presParOf" srcId="{C86D9914-038D-49E5-951B-80B00015EE10}" destId="{38D12FAA-05A8-44D4-B881-2A77C5C44E2A}" srcOrd="2" destOrd="0" presId="urn:microsoft.com/office/officeart/2018/2/layout/IconVerticalSolidList"/>
    <dgm:cxn modelId="{EB89D336-B604-4E78-9F65-74938A3CE378}" type="presParOf" srcId="{C86D9914-038D-49E5-951B-80B00015EE10}" destId="{E403C98C-47E0-402C-989D-E15789D3A85C}" srcOrd="3" destOrd="0" presId="urn:microsoft.com/office/officeart/2018/2/layout/IconVerticalSolidList"/>
    <dgm:cxn modelId="{C21899F4-6C1E-4658-B9DD-D60ADF5B5743}" type="presParOf" srcId="{BF8A4AE7-C07C-4C4C-8F8E-0F1EE190F14A}" destId="{6145E9F3-7122-4BD6-89DB-2C54CF924457}" srcOrd="5" destOrd="0" presId="urn:microsoft.com/office/officeart/2018/2/layout/IconVerticalSolidList"/>
    <dgm:cxn modelId="{BD4718D8-2041-4683-A620-974C702EC0E7}" type="presParOf" srcId="{BF8A4AE7-C07C-4C4C-8F8E-0F1EE190F14A}" destId="{31D112D1-A588-4759-A8E1-BED348DEFE82}" srcOrd="6" destOrd="0" presId="urn:microsoft.com/office/officeart/2018/2/layout/IconVerticalSolidList"/>
    <dgm:cxn modelId="{94FCCC73-D55D-43FE-AAD8-AE0B769C7FBB}" type="presParOf" srcId="{31D112D1-A588-4759-A8E1-BED348DEFE82}" destId="{E5C2486E-E1A8-4F47-8294-E4FD507E7DB8}" srcOrd="0" destOrd="0" presId="urn:microsoft.com/office/officeart/2018/2/layout/IconVerticalSolidList"/>
    <dgm:cxn modelId="{22785DFF-376E-41BC-9113-EE1704F3217A}" type="presParOf" srcId="{31D112D1-A588-4759-A8E1-BED348DEFE82}" destId="{7F57528F-CEC5-4F79-90C5-86429556A269}" srcOrd="1" destOrd="0" presId="urn:microsoft.com/office/officeart/2018/2/layout/IconVerticalSolidList"/>
    <dgm:cxn modelId="{D6E6A6AC-D5F5-47B5-BF8E-DBEC4F8ECA4D}" type="presParOf" srcId="{31D112D1-A588-4759-A8E1-BED348DEFE82}" destId="{BCB13C15-EEB0-490A-9EED-1F7AB24E276B}" srcOrd="2" destOrd="0" presId="urn:microsoft.com/office/officeart/2018/2/layout/IconVerticalSolidList"/>
    <dgm:cxn modelId="{E0914923-5024-4239-89B5-4626EE71A6C5}" type="presParOf" srcId="{31D112D1-A588-4759-A8E1-BED348DEFE82}" destId="{3BDABDD2-DDDF-462F-B30F-77E53F04B5B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479654-B660-4098-B430-4892BEB92E4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11D756E-9323-4715-B135-855D649F6B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/>
            <a:t>Paying for college can be challenging, and sometimes funding sources (e.g., savings, parental contributions, work, etc.) can dry up</a:t>
          </a:r>
          <a:r>
            <a:rPr lang="en-US" b="1"/>
            <a:t>.</a:t>
          </a:r>
          <a:r>
            <a:rPr lang="en-US"/>
            <a:t> </a:t>
          </a:r>
        </a:p>
      </dgm:t>
    </dgm:pt>
    <dgm:pt modelId="{DC9B796D-8700-41E8-A8FA-FEB611726FB2}" type="parTrans" cxnId="{82BFD7E2-5042-409C-BED5-E4DBC5716BC7}">
      <dgm:prSet/>
      <dgm:spPr/>
      <dgm:t>
        <a:bodyPr/>
        <a:lstStyle/>
        <a:p>
          <a:endParaRPr lang="en-US"/>
        </a:p>
      </dgm:t>
    </dgm:pt>
    <dgm:pt modelId="{DB54BF3E-817C-4E89-9B06-4C5A5C8406FA}" type="sibTrans" cxnId="{82BFD7E2-5042-409C-BED5-E4DBC5716BC7}">
      <dgm:prSet/>
      <dgm:spPr/>
      <dgm:t>
        <a:bodyPr/>
        <a:lstStyle/>
        <a:p>
          <a:endParaRPr lang="en-US"/>
        </a:p>
      </dgm:t>
    </dgm:pt>
    <dgm:pt modelId="{605FD889-4DAF-4F69-9747-02D82FF198D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Some institutions help students create a financial plan which complements their academic plans for degree completion.</a:t>
          </a:r>
        </a:p>
      </dgm:t>
    </dgm:pt>
    <dgm:pt modelId="{7B7043A8-94FC-4573-A37C-22C27DC58131}" type="parTrans" cxnId="{7F1F19C0-EBE2-4F4C-B0D5-44AF7C781BF7}">
      <dgm:prSet/>
      <dgm:spPr/>
      <dgm:t>
        <a:bodyPr/>
        <a:lstStyle/>
        <a:p>
          <a:endParaRPr lang="en-US"/>
        </a:p>
      </dgm:t>
    </dgm:pt>
    <dgm:pt modelId="{467EB1A0-C29C-49BD-95C3-724DC56A1B32}" type="sibTrans" cxnId="{7F1F19C0-EBE2-4F4C-B0D5-44AF7C781BF7}">
      <dgm:prSet/>
      <dgm:spPr/>
      <dgm:t>
        <a:bodyPr/>
        <a:lstStyle/>
        <a:p>
          <a:endParaRPr lang="en-US"/>
        </a:p>
      </dgm:t>
    </dgm:pt>
    <dgm:pt modelId="{29206F36-5727-49E3-B5EA-D9A52441F63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Some institutions help students connect to resources – or learn where to get help – when experiencing financial challenges. </a:t>
          </a:r>
        </a:p>
      </dgm:t>
    </dgm:pt>
    <dgm:pt modelId="{B37F2121-E295-4906-91D6-460394F10E1B}" type="parTrans" cxnId="{F145A601-EFF9-4A73-9D94-F62CCE760965}">
      <dgm:prSet/>
      <dgm:spPr/>
      <dgm:t>
        <a:bodyPr/>
        <a:lstStyle/>
        <a:p>
          <a:endParaRPr lang="en-US"/>
        </a:p>
      </dgm:t>
    </dgm:pt>
    <dgm:pt modelId="{F0F96AC6-56B0-4EAD-9CB7-6D931D469317}" type="sibTrans" cxnId="{F145A601-EFF9-4A73-9D94-F62CCE760965}">
      <dgm:prSet/>
      <dgm:spPr/>
      <dgm:t>
        <a:bodyPr/>
        <a:lstStyle/>
        <a:p>
          <a:endParaRPr lang="en-US"/>
        </a:p>
      </dgm:t>
    </dgm:pt>
    <dgm:pt modelId="{BF8A4AE7-C07C-4C4C-8F8E-0F1EE190F14A}" type="pres">
      <dgm:prSet presAssocID="{19479654-B660-4098-B430-4892BEB92E4E}" presName="root" presStyleCnt="0">
        <dgm:presLayoutVars>
          <dgm:dir/>
          <dgm:resizeHandles val="exact"/>
        </dgm:presLayoutVars>
      </dgm:prSet>
      <dgm:spPr/>
    </dgm:pt>
    <dgm:pt modelId="{AAF6BB88-D7CB-4B63-8C24-8990908D1F33}" type="pres">
      <dgm:prSet presAssocID="{411D756E-9323-4715-B135-855D649F6B0F}" presName="compNode" presStyleCnt="0"/>
      <dgm:spPr/>
    </dgm:pt>
    <dgm:pt modelId="{D0F28BFA-807B-4B0D-ADA3-F94E1EAA2B6F}" type="pres">
      <dgm:prSet presAssocID="{411D756E-9323-4715-B135-855D649F6B0F}" presName="bgRect" presStyleLbl="bgShp" presStyleIdx="0" presStyleCnt="3" custLinFactNeighborX="966" custLinFactNeighborY="-57169"/>
      <dgm:spPr>
        <a:solidFill>
          <a:schemeClr val="accent1">
            <a:lumMod val="50000"/>
          </a:schemeClr>
        </a:solidFill>
      </dgm:spPr>
    </dgm:pt>
    <dgm:pt modelId="{A5BECA11-FD30-4731-BAED-7C5ABB40E648}" type="pres">
      <dgm:prSet presAssocID="{411D756E-9323-4715-B135-855D649F6B0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CBA4570F-6A99-4602-AEDA-02B4EF3A043B}" type="pres">
      <dgm:prSet presAssocID="{411D756E-9323-4715-B135-855D649F6B0F}" presName="spaceRect" presStyleCnt="0"/>
      <dgm:spPr/>
    </dgm:pt>
    <dgm:pt modelId="{5EBA60E7-0583-46C8-920B-BF9B618D29BF}" type="pres">
      <dgm:prSet presAssocID="{411D756E-9323-4715-B135-855D649F6B0F}" presName="parTx" presStyleLbl="revTx" presStyleIdx="0" presStyleCnt="3">
        <dgm:presLayoutVars>
          <dgm:chMax val="0"/>
          <dgm:chPref val="0"/>
        </dgm:presLayoutVars>
      </dgm:prSet>
      <dgm:spPr/>
    </dgm:pt>
    <dgm:pt modelId="{42172EAA-29AF-4498-B803-1585F014E715}" type="pres">
      <dgm:prSet presAssocID="{DB54BF3E-817C-4E89-9B06-4C5A5C8406FA}" presName="sibTrans" presStyleCnt="0"/>
      <dgm:spPr/>
    </dgm:pt>
    <dgm:pt modelId="{31D112D1-A588-4759-A8E1-BED348DEFE82}" type="pres">
      <dgm:prSet presAssocID="{605FD889-4DAF-4F69-9747-02D82FF198D0}" presName="compNode" presStyleCnt="0"/>
      <dgm:spPr/>
    </dgm:pt>
    <dgm:pt modelId="{E5C2486E-E1A8-4F47-8294-E4FD507E7DB8}" type="pres">
      <dgm:prSet presAssocID="{605FD889-4DAF-4F69-9747-02D82FF198D0}" presName="bgRect" presStyleLbl="bgShp" presStyleIdx="1" presStyleCnt="3"/>
      <dgm:spPr>
        <a:solidFill>
          <a:schemeClr val="accent1">
            <a:lumMod val="50000"/>
          </a:schemeClr>
        </a:solidFill>
      </dgm:spPr>
    </dgm:pt>
    <dgm:pt modelId="{7F57528F-CEC5-4F79-90C5-86429556A269}" type="pres">
      <dgm:prSet presAssocID="{605FD889-4DAF-4F69-9747-02D82FF198D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BCB13C15-EEB0-490A-9EED-1F7AB24E276B}" type="pres">
      <dgm:prSet presAssocID="{605FD889-4DAF-4F69-9747-02D82FF198D0}" presName="spaceRect" presStyleCnt="0"/>
      <dgm:spPr/>
    </dgm:pt>
    <dgm:pt modelId="{3BDABDD2-DDDF-462F-B30F-77E53F04B5B3}" type="pres">
      <dgm:prSet presAssocID="{605FD889-4DAF-4F69-9747-02D82FF198D0}" presName="parTx" presStyleLbl="revTx" presStyleIdx="1" presStyleCnt="3">
        <dgm:presLayoutVars>
          <dgm:chMax val="0"/>
          <dgm:chPref val="0"/>
        </dgm:presLayoutVars>
      </dgm:prSet>
      <dgm:spPr/>
    </dgm:pt>
    <dgm:pt modelId="{FDDFC885-27C2-4498-BF8C-2C3F0A7A40D2}" type="pres">
      <dgm:prSet presAssocID="{467EB1A0-C29C-49BD-95C3-724DC56A1B32}" presName="sibTrans" presStyleCnt="0"/>
      <dgm:spPr/>
    </dgm:pt>
    <dgm:pt modelId="{9F6E16CB-DD87-4195-96E7-E6A95699204C}" type="pres">
      <dgm:prSet presAssocID="{29206F36-5727-49E3-B5EA-D9A52441F639}" presName="compNode" presStyleCnt="0"/>
      <dgm:spPr/>
    </dgm:pt>
    <dgm:pt modelId="{6457283E-5E66-4AAD-B540-9E4F17D8BAEA}" type="pres">
      <dgm:prSet presAssocID="{29206F36-5727-49E3-B5EA-D9A52441F639}" presName="bgRect" presStyleLbl="bgShp" presStyleIdx="2" presStyleCnt="3"/>
      <dgm:spPr>
        <a:solidFill>
          <a:schemeClr val="accent1">
            <a:lumMod val="50000"/>
          </a:schemeClr>
        </a:solidFill>
      </dgm:spPr>
    </dgm:pt>
    <dgm:pt modelId="{FCA30E66-5A0A-4BA2-A088-8FE8CE40079C}" type="pres">
      <dgm:prSet presAssocID="{29206F36-5727-49E3-B5EA-D9A52441F63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gn Language"/>
        </a:ext>
      </dgm:extLst>
    </dgm:pt>
    <dgm:pt modelId="{9CBEFBAF-CD9A-4205-B0D5-3560E91B3091}" type="pres">
      <dgm:prSet presAssocID="{29206F36-5727-49E3-B5EA-D9A52441F639}" presName="spaceRect" presStyleCnt="0"/>
      <dgm:spPr/>
    </dgm:pt>
    <dgm:pt modelId="{1393616E-5970-4B4B-87C1-23ED5A3F3395}" type="pres">
      <dgm:prSet presAssocID="{29206F36-5727-49E3-B5EA-D9A52441F63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145A601-EFF9-4A73-9D94-F62CCE760965}" srcId="{19479654-B660-4098-B430-4892BEB92E4E}" destId="{29206F36-5727-49E3-B5EA-D9A52441F639}" srcOrd="2" destOrd="0" parTransId="{B37F2121-E295-4906-91D6-460394F10E1B}" sibTransId="{F0F96AC6-56B0-4EAD-9CB7-6D931D469317}"/>
    <dgm:cxn modelId="{05F3D544-3D77-4A22-B3C0-E03841C9CDD0}" type="presOf" srcId="{29206F36-5727-49E3-B5EA-D9A52441F639}" destId="{1393616E-5970-4B4B-87C1-23ED5A3F3395}" srcOrd="0" destOrd="0" presId="urn:microsoft.com/office/officeart/2018/2/layout/IconVerticalSolidList"/>
    <dgm:cxn modelId="{A4BC6997-EF16-47FD-9D63-69BA24CA5F59}" type="presOf" srcId="{19479654-B660-4098-B430-4892BEB92E4E}" destId="{BF8A4AE7-C07C-4C4C-8F8E-0F1EE190F14A}" srcOrd="0" destOrd="0" presId="urn:microsoft.com/office/officeart/2018/2/layout/IconVerticalSolidList"/>
    <dgm:cxn modelId="{8EC6C899-A4AD-47F0-A1FA-468393A113D1}" type="presOf" srcId="{605FD889-4DAF-4F69-9747-02D82FF198D0}" destId="{3BDABDD2-DDDF-462F-B30F-77E53F04B5B3}" srcOrd="0" destOrd="0" presId="urn:microsoft.com/office/officeart/2018/2/layout/IconVerticalSolidList"/>
    <dgm:cxn modelId="{8A625DB4-5B97-4D04-933C-4988326DCAFC}" type="presOf" srcId="{411D756E-9323-4715-B135-855D649F6B0F}" destId="{5EBA60E7-0583-46C8-920B-BF9B618D29BF}" srcOrd="0" destOrd="0" presId="urn:microsoft.com/office/officeart/2018/2/layout/IconVerticalSolidList"/>
    <dgm:cxn modelId="{7F1F19C0-EBE2-4F4C-B0D5-44AF7C781BF7}" srcId="{19479654-B660-4098-B430-4892BEB92E4E}" destId="{605FD889-4DAF-4F69-9747-02D82FF198D0}" srcOrd="1" destOrd="0" parTransId="{7B7043A8-94FC-4573-A37C-22C27DC58131}" sibTransId="{467EB1A0-C29C-49BD-95C3-724DC56A1B32}"/>
    <dgm:cxn modelId="{82BFD7E2-5042-409C-BED5-E4DBC5716BC7}" srcId="{19479654-B660-4098-B430-4892BEB92E4E}" destId="{411D756E-9323-4715-B135-855D649F6B0F}" srcOrd="0" destOrd="0" parTransId="{DC9B796D-8700-41E8-A8FA-FEB611726FB2}" sibTransId="{DB54BF3E-817C-4E89-9B06-4C5A5C8406FA}"/>
    <dgm:cxn modelId="{925C251D-8338-48D9-88AD-E16FC0CE822D}" type="presParOf" srcId="{BF8A4AE7-C07C-4C4C-8F8E-0F1EE190F14A}" destId="{AAF6BB88-D7CB-4B63-8C24-8990908D1F33}" srcOrd="0" destOrd="0" presId="urn:microsoft.com/office/officeart/2018/2/layout/IconVerticalSolidList"/>
    <dgm:cxn modelId="{A5B99BAC-FA1A-4677-B63B-8B81222B71A9}" type="presParOf" srcId="{AAF6BB88-D7CB-4B63-8C24-8990908D1F33}" destId="{D0F28BFA-807B-4B0D-ADA3-F94E1EAA2B6F}" srcOrd="0" destOrd="0" presId="urn:microsoft.com/office/officeart/2018/2/layout/IconVerticalSolidList"/>
    <dgm:cxn modelId="{85A981FD-1DCE-4867-AC10-B59B0053C861}" type="presParOf" srcId="{AAF6BB88-D7CB-4B63-8C24-8990908D1F33}" destId="{A5BECA11-FD30-4731-BAED-7C5ABB40E648}" srcOrd="1" destOrd="0" presId="urn:microsoft.com/office/officeart/2018/2/layout/IconVerticalSolidList"/>
    <dgm:cxn modelId="{433403EA-405E-4614-8B25-14D1817C9DAA}" type="presParOf" srcId="{AAF6BB88-D7CB-4B63-8C24-8990908D1F33}" destId="{CBA4570F-6A99-4602-AEDA-02B4EF3A043B}" srcOrd="2" destOrd="0" presId="urn:microsoft.com/office/officeart/2018/2/layout/IconVerticalSolidList"/>
    <dgm:cxn modelId="{636F7EF6-D7A0-4150-BB78-EA0DC833ED22}" type="presParOf" srcId="{AAF6BB88-D7CB-4B63-8C24-8990908D1F33}" destId="{5EBA60E7-0583-46C8-920B-BF9B618D29BF}" srcOrd="3" destOrd="0" presId="urn:microsoft.com/office/officeart/2018/2/layout/IconVerticalSolidList"/>
    <dgm:cxn modelId="{624DB693-8EB9-4AB5-AB38-FE55C230A381}" type="presParOf" srcId="{BF8A4AE7-C07C-4C4C-8F8E-0F1EE190F14A}" destId="{42172EAA-29AF-4498-B803-1585F014E715}" srcOrd="1" destOrd="0" presId="urn:microsoft.com/office/officeart/2018/2/layout/IconVerticalSolidList"/>
    <dgm:cxn modelId="{BD4718D8-2041-4683-A620-974C702EC0E7}" type="presParOf" srcId="{BF8A4AE7-C07C-4C4C-8F8E-0F1EE190F14A}" destId="{31D112D1-A588-4759-A8E1-BED348DEFE82}" srcOrd="2" destOrd="0" presId="urn:microsoft.com/office/officeart/2018/2/layout/IconVerticalSolidList"/>
    <dgm:cxn modelId="{94FCCC73-D55D-43FE-AAD8-AE0B769C7FBB}" type="presParOf" srcId="{31D112D1-A588-4759-A8E1-BED348DEFE82}" destId="{E5C2486E-E1A8-4F47-8294-E4FD507E7DB8}" srcOrd="0" destOrd="0" presId="urn:microsoft.com/office/officeart/2018/2/layout/IconVerticalSolidList"/>
    <dgm:cxn modelId="{22785DFF-376E-41BC-9113-EE1704F3217A}" type="presParOf" srcId="{31D112D1-A588-4759-A8E1-BED348DEFE82}" destId="{7F57528F-CEC5-4F79-90C5-86429556A269}" srcOrd="1" destOrd="0" presId="urn:microsoft.com/office/officeart/2018/2/layout/IconVerticalSolidList"/>
    <dgm:cxn modelId="{D6E6A6AC-D5F5-47B5-BF8E-DBEC4F8ECA4D}" type="presParOf" srcId="{31D112D1-A588-4759-A8E1-BED348DEFE82}" destId="{BCB13C15-EEB0-490A-9EED-1F7AB24E276B}" srcOrd="2" destOrd="0" presId="urn:microsoft.com/office/officeart/2018/2/layout/IconVerticalSolidList"/>
    <dgm:cxn modelId="{E0914923-5024-4239-89B5-4626EE71A6C5}" type="presParOf" srcId="{31D112D1-A588-4759-A8E1-BED348DEFE82}" destId="{3BDABDD2-DDDF-462F-B30F-77E53F04B5B3}" srcOrd="3" destOrd="0" presId="urn:microsoft.com/office/officeart/2018/2/layout/IconVerticalSolidList"/>
    <dgm:cxn modelId="{33F72B9E-5CDC-4C3B-A826-8C84F842F18B}" type="presParOf" srcId="{BF8A4AE7-C07C-4C4C-8F8E-0F1EE190F14A}" destId="{FDDFC885-27C2-4498-BF8C-2C3F0A7A40D2}" srcOrd="3" destOrd="0" presId="urn:microsoft.com/office/officeart/2018/2/layout/IconVerticalSolidList"/>
    <dgm:cxn modelId="{F0A7D51C-EAF1-4DFA-97A9-DE622DC021D4}" type="presParOf" srcId="{BF8A4AE7-C07C-4C4C-8F8E-0F1EE190F14A}" destId="{9F6E16CB-DD87-4195-96E7-E6A95699204C}" srcOrd="4" destOrd="0" presId="urn:microsoft.com/office/officeart/2018/2/layout/IconVerticalSolidList"/>
    <dgm:cxn modelId="{501E8311-BE43-403A-83D0-6853D6821683}" type="presParOf" srcId="{9F6E16CB-DD87-4195-96E7-E6A95699204C}" destId="{6457283E-5E66-4AAD-B540-9E4F17D8BAEA}" srcOrd="0" destOrd="0" presId="urn:microsoft.com/office/officeart/2018/2/layout/IconVerticalSolidList"/>
    <dgm:cxn modelId="{B50443A9-81CA-49E3-9A99-7C2131FD9F4C}" type="presParOf" srcId="{9F6E16CB-DD87-4195-96E7-E6A95699204C}" destId="{FCA30E66-5A0A-4BA2-A088-8FE8CE40079C}" srcOrd="1" destOrd="0" presId="urn:microsoft.com/office/officeart/2018/2/layout/IconVerticalSolidList"/>
    <dgm:cxn modelId="{505AE87C-8379-4B11-B320-50E33A79CBEB}" type="presParOf" srcId="{9F6E16CB-DD87-4195-96E7-E6A95699204C}" destId="{9CBEFBAF-CD9A-4205-B0D5-3560E91B3091}" srcOrd="2" destOrd="0" presId="urn:microsoft.com/office/officeart/2018/2/layout/IconVerticalSolidList"/>
    <dgm:cxn modelId="{A7966A43-5CD1-4E7D-962A-5E041FFF194C}" type="presParOf" srcId="{9F6E16CB-DD87-4195-96E7-E6A95699204C}" destId="{1393616E-5970-4B4B-87C1-23ED5A3F339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479654-B660-4098-B430-4892BEB92E4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4593FDC-59F3-4900-BDFC-39CD33F296A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altLang="en-US" dirty="0"/>
            <a:t>Colleges have also seen measurable improvements in student success outcomes when students receive a combination of support services and financial resources.</a:t>
          </a:r>
          <a:endParaRPr lang="en-US" dirty="0"/>
        </a:p>
      </dgm:t>
    </dgm:pt>
    <dgm:pt modelId="{5DDC0165-96E5-4292-89B9-E53406951324}" type="sibTrans" cxnId="{57EB9ACA-DCF9-4E88-942C-B76A7D8A42C6}">
      <dgm:prSet/>
      <dgm:spPr/>
      <dgm:t>
        <a:bodyPr/>
        <a:lstStyle/>
        <a:p>
          <a:endParaRPr lang="en-US"/>
        </a:p>
      </dgm:t>
    </dgm:pt>
    <dgm:pt modelId="{F59DA395-68E0-4CAD-B0FE-BA270E90843F}" type="parTrans" cxnId="{57EB9ACA-DCF9-4E88-942C-B76A7D8A42C6}">
      <dgm:prSet/>
      <dgm:spPr/>
      <dgm:t>
        <a:bodyPr/>
        <a:lstStyle/>
        <a:p>
          <a:endParaRPr lang="en-US"/>
        </a:p>
      </dgm:t>
    </dgm:pt>
    <dgm:pt modelId="{8B433CF4-F184-4483-9D93-2A1ACBB658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A key to any institution’s strategic student success plan is to have the data to better understand the student experience. </a:t>
          </a:r>
        </a:p>
      </dgm:t>
    </dgm:pt>
    <dgm:pt modelId="{F07CF477-3B41-4931-9E11-4CADEDE5B0D8}" type="parTrans" cxnId="{DC6D4B7C-98FA-4855-B1A7-1C56DB974328}">
      <dgm:prSet/>
      <dgm:spPr/>
      <dgm:t>
        <a:bodyPr/>
        <a:lstStyle/>
        <a:p>
          <a:endParaRPr lang="en-US"/>
        </a:p>
      </dgm:t>
    </dgm:pt>
    <dgm:pt modelId="{70EA91E5-7D78-4159-98A5-5678A4E11DA2}" type="sibTrans" cxnId="{DC6D4B7C-98FA-4855-B1A7-1C56DB974328}">
      <dgm:prSet/>
      <dgm:spPr/>
      <dgm:t>
        <a:bodyPr/>
        <a:lstStyle/>
        <a:p>
          <a:endParaRPr lang="en-US"/>
        </a:p>
      </dgm:t>
    </dgm:pt>
    <dgm:pt modelId="{22D293E2-72B5-464E-8B6F-5D2382452C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Trellis’ Student Financial Wellness Survey is a service offered free of charge to all institutions. Sign up now for the Fall 2020 implementation.</a:t>
          </a:r>
        </a:p>
      </dgm:t>
    </dgm:pt>
    <dgm:pt modelId="{19565CDE-5737-4AF0-8257-BD3AD0BDD370}" type="parTrans" cxnId="{57C1C992-6FAE-43DE-B847-1A622B753AA6}">
      <dgm:prSet/>
      <dgm:spPr/>
      <dgm:t>
        <a:bodyPr/>
        <a:lstStyle/>
        <a:p>
          <a:endParaRPr lang="en-US"/>
        </a:p>
      </dgm:t>
    </dgm:pt>
    <dgm:pt modelId="{FBA19DC5-9FFA-40D3-ACC6-DAEEA0B54070}" type="sibTrans" cxnId="{57C1C992-6FAE-43DE-B847-1A622B753AA6}">
      <dgm:prSet/>
      <dgm:spPr/>
      <dgm:t>
        <a:bodyPr/>
        <a:lstStyle/>
        <a:p>
          <a:endParaRPr lang="en-US"/>
        </a:p>
      </dgm:t>
    </dgm:pt>
    <dgm:pt modelId="{BF8A4AE7-C07C-4C4C-8F8E-0F1EE190F14A}" type="pres">
      <dgm:prSet presAssocID="{19479654-B660-4098-B430-4892BEB92E4E}" presName="root" presStyleCnt="0">
        <dgm:presLayoutVars>
          <dgm:dir/>
          <dgm:resizeHandles val="exact"/>
        </dgm:presLayoutVars>
      </dgm:prSet>
      <dgm:spPr/>
    </dgm:pt>
    <dgm:pt modelId="{AC5D9460-B535-458D-9FF1-6EB9CB194F16}" type="pres">
      <dgm:prSet presAssocID="{04593FDC-59F3-4900-BDFC-39CD33F296A9}" presName="compNode" presStyleCnt="0"/>
      <dgm:spPr/>
    </dgm:pt>
    <dgm:pt modelId="{5F157B44-4838-42E6-A271-F625FD07F294}" type="pres">
      <dgm:prSet presAssocID="{04593FDC-59F3-4900-BDFC-39CD33F296A9}" presName="bgRect" presStyleLbl="bgShp" presStyleIdx="0" presStyleCnt="3"/>
      <dgm:spPr>
        <a:solidFill>
          <a:schemeClr val="accent1">
            <a:lumMod val="50000"/>
          </a:schemeClr>
        </a:solidFill>
      </dgm:spPr>
    </dgm:pt>
    <dgm:pt modelId="{0EC63A66-9C5A-43D7-B9CD-14F820B6B241}" type="pres">
      <dgm:prSet presAssocID="{04593FDC-59F3-4900-BDFC-39CD33F296A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B36ED92D-B279-41F7-9BEE-9FBA3EF9AE45}" type="pres">
      <dgm:prSet presAssocID="{04593FDC-59F3-4900-BDFC-39CD33F296A9}" presName="spaceRect" presStyleCnt="0"/>
      <dgm:spPr/>
    </dgm:pt>
    <dgm:pt modelId="{F5CD9C22-71A7-4F1C-9951-D0B9CA5E1085}" type="pres">
      <dgm:prSet presAssocID="{04593FDC-59F3-4900-BDFC-39CD33F296A9}" presName="parTx" presStyleLbl="revTx" presStyleIdx="0" presStyleCnt="3">
        <dgm:presLayoutVars>
          <dgm:chMax val="0"/>
          <dgm:chPref val="0"/>
        </dgm:presLayoutVars>
      </dgm:prSet>
      <dgm:spPr/>
    </dgm:pt>
    <dgm:pt modelId="{629625C4-3D79-497F-8F00-D017A168186B}" type="pres">
      <dgm:prSet presAssocID="{5DDC0165-96E5-4292-89B9-E53406951324}" presName="sibTrans" presStyleCnt="0"/>
      <dgm:spPr/>
    </dgm:pt>
    <dgm:pt modelId="{23220650-7BF7-46D1-8602-1B45084FB77D}" type="pres">
      <dgm:prSet presAssocID="{8B433CF4-F184-4483-9D93-2A1ACBB6589C}" presName="compNode" presStyleCnt="0"/>
      <dgm:spPr/>
    </dgm:pt>
    <dgm:pt modelId="{E7C88935-C41F-4852-A3EE-6138C8A0CED8}" type="pres">
      <dgm:prSet presAssocID="{8B433CF4-F184-4483-9D93-2A1ACBB6589C}" presName="bgRect" presStyleLbl="bgShp" presStyleIdx="1" presStyleCnt="3"/>
      <dgm:spPr>
        <a:solidFill>
          <a:schemeClr val="accent1">
            <a:lumMod val="50000"/>
          </a:schemeClr>
        </a:solidFill>
      </dgm:spPr>
    </dgm:pt>
    <dgm:pt modelId="{DE8C2EA3-4560-488C-9D46-822AEEF7CA9A}" type="pres">
      <dgm:prSet presAssocID="{8B433CF4-F184-4483-9D93-2A1ACBB6589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CEF04B79-A707-4660-9ACD-D12D07E74DE0}" type="pres">
      <dgm:prSet presAssocID="{8B433CF4-F184-4483-9D93-2A1ACBB6589C}" presName="spaceRect" presStyleCnt="0"/>
      <dgm:spPr/>
    </dgm:pt>
    <dgm:pt modelId="{2A5D2D2E-3B45-4C2C-B70A-2D7FEE1C913B}" type="pres">
      <dgm:prSet presAssocID="{8B433CF4-F184-4483-9D93-2A1ACBB6589C}" presName="parTx" presStyleLbl="revTx" presStyleIdx="1" presStyleCnt="3">
        <dgm:presLayoutVars>
          <dgm:chMax val="0"/>
          <dgm:chPref val="0"/>
        </dgm:presLayoutVars>
      </dgm:prSet>
      <dgm:spPr/>
    </dgm:pt>
    <dgm:pt modelId="{9151ECD7-06EF-4FC1-A32A-8681E2C483B5}" type="pres">
      <dgm:prSet presAssocID="{70EA91E5-7D78-4159-98A5-5678A4E11DA2}" presName="sibTrans" presStyleCnt="0"/>
      <dgm:spPr/>
    </dgm:pt>
    <dgm:pt modelId="{9850B2F1-9445-4367-B28C-118A1DCBF1EA}" type="pres">
      <dgm:prSet presAssocID="{22D293E2-72B5-464E-8B6F-5D2382452CB1}" presName="compNode" presStyleCnt="0"/>
      <dgm:spPr/>
    </dgm:pt>
    <dgm:pt modelId="{BCCB1E3D-81A6-4DD9-ADEB-57B6A001C7DA}" type="pres">
      <dgm:prSet presAssocID="{22D293E2-72B5-464E-8B6F-5D2382452CB1}" presName="bgRect" presStyleLbl="bgShp" presStyleIdx="2" presStyleCnt="3"/>
      <dgm:spPr>
        <a:solidFill>
          <a:schemeClr val="accent1">
            <a:lumMod val="50000"/>
          </a:schemeClr>
        </a:solidFill>
      </dgm:spPr>
    </dgm:pt>
    <dgm:pt modelId="{1B2DCDA5-C41A-4828-B3EA-77C6EC2D49F5}" type="pres">
      <dgm:prSet presAssocID="{22D293E2-72B5-464E-8B6F-5D2382452CB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bar chart"/>
        </a:ext>
      </dgm:extLst>
    </dgm:pt>
    <dgm:pt modelId="{2A053D81-A073-4C1C-B25B-1622EA7C1597}" type="pres">
      <dgm:prSet presAssocID="{22D293E2-72B5-464E-8B6F-5D2382452CB1}" presName="spaceRect" presStyleCnt="0"/>
      <dgm:spPr/>
    </dgm:pt>
    <dgm:pt modelId="{92C82AD0-7E33-439D-ADDE-271EC05F48DF}" type="pres">
      <dgm:prSet presAssocID="{22D293E2-72B5-464E-8B6F-5D2382452CB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80BB707-7001-4F01-9879-27E45C866E9E}" type="presOf" srcId="{04593FDC-59F3-4900-BDFC-39CD33F296A9}" destId="{F5CD9C22-71A7-4F1C-9951-D0B9CA5E1085}" srcOrd="0" destOrd="0" presId="urn:microsoft.com/office/officeart/2018/2/layout/IconVerticalSolidList"/>
    <dgm:cxn modelId="{754DD239-5ADB-407F-BDCB-9DC77DB36CE4}" type="presOf" srcId="{8B433CF4-F184-4483-9D93-2A1ACBB6589C}" destId="{2A5D2D2E-3B45-4C2C-B70A-2D7FEE1C913B}" srcOrd="0" destOrd="0" presId="urn:microsoft.com/office/officeart/2018/2/layout/IconVerticalSolidList"/>
    <dgm:cxn modelId="{DC6D4B7C-98FA-4855-B1A7-1C56DB974328}" srcId="{19479654-B660-4098-B430-4892BEB92E4E}" destId="{8B433CF4-F184-4483-9D93-2A1ACBB6589C}" srcOrd="1" destOrd="0" parTransId="{F07CF477-3B41-4931-9E11-4CADEDE5B0D8}" sibTransId="{70EA91E5-7D78-4159-98A5-5678A4E11DA2}"/>
    <dgm:cxn modelId="{5395FC8E-D48D-46F5-ACC0-1619CD0C3155}" type="presOf" srcId="{22D293E2-72B5-464E-8B6F-5D2382452CB1}" destId="{92C82AD0-7E33-439D-ADDE-271EC05F48DF}" srcOrd="0" destOrd="0" presId="urn:microsoft.com/office/officeart/2018/2/layout/IconVerticalSolidList"/>
    <dgm:cxn modelId="{57C1C992-6FAE-43DE-B847-1A622B753AA6}" srcId="{19479654-B660-4098-B430-4892BEB92E4E}" destId="{22D293E2-72B5-464E-8B6F-5D2382452CB1}" srcOrd="2" destOrd="0" parTransId="{19565CDE-5737-4AF0-8257-BD3AD0BDD370}" sibTransId="{FBA19DC5-9FFA-40D3-ACC6-DAEEA0B54070}"/>
    <dgm:cxn modelId="{A4BC6997-EF16-47FD-9D63-69BA24CA5F59}" type="presOf" srcId="{19479654-B660-4098-B430-4892BEB92E4E}" destId="{BF8A4AE7-C07C-4C4C-8F8E-0F1EE190F14A}" srcOrd="0" destOrd="0" presId="urn:microsoft.com/office/officeart/2018/2/layout/IconVerticalSolidList"/>
    <dgm:cxn modelId="{57EB9ACA-DCF9-4E88-942C-B76A7D8A42C6}" srcId="{19479654-B660-4098-B430-4892BEB92E4E}" destId="{04593FDC-59F3-4900-BDFC-39CD33F296A9}" srcOrd="0" destOrd="0" parTransId="{F59DA395-68E0-4CAD-B0FE-BA270E90843F}" sibTransId="{5DDC0165-96E5-4292-89B9-E53406951324}"/>
    <dgm:cxn modelId="{F2E00105-A98F-4FB3-80D4-0F4EEA29153D}" type="presParOf" srcId="{BF8A4AE7-C07C-4C4C-8F8E-0F1EE190F14A}" destId="{AC5D9460-B535-458D-9FF1-6EB9CB194F16}" srcOrd="0" destOrd="0" presId="urn:microsoft.com/office/officeart/2018/2/layout/IconVerticalSolidList"/>
    <dgm:cxn modelId="{50D97E66-68E6-4DB7-892A-CD7EBF4B0EE7}" type="presParOf" srcId="{AC5D9460-B535-458D-9FF1-6EB9CB194F16}" destId="{5F157B44-4838-42E6-A271-F625FD07F294}" srcOrd="0" destOrd="0" presId="urn:microsoft.com/office/officeart/2018/2/layout/IconVerticalSolidList"/>
    <dgm:cxn modelId="{70E420BF-5C38-4D7D-A036-2A2C74D60D6F}" type="presParOf" srcId="{AC5D9460-B535-458D-9FF1-6EB9CB194F16}" destId="{0EC63A66-9C5A-43D7-B9CD-14F820B6B241}" srcOrd="1" destOrd="0" presId="urn:microsoft.com/office/officeart/2018/2/layout/IconVerticalSolidList"/>
    <dgm:cxn modelId="{320AD468-6DD1-45A2-A38F-9BFA0872473C}" type="presParOf" srcId="{AC5D9460-B535-458D-9FF1-6EB9CB194F16}" destId="{B36ED92D-B279-41F7-9BEE-9FBA3EF9AE45}" srcOrd="2" destOrd="0" presId="urn:microsoft.com/office/officeart/2018/2/layout/IconVerticalSolidList"/>
    <dgm:cxn modelId="{C812F561-2253-4E5E-AB6C-411DFCEBA88F}" type="presParOf" srcId="{AC5D9460-B535-458D-9FF1-6EB9CB194F16}" destId="{F5CD9C22-71A7-4F1C-9951-D0B9CA5E1085}" srcOrd="3" destOrd="0" presId="urn:microsoft.com/office/officeart/2018/2/layout/IconVerticalSolidList"/>
    <dgm:cxn modelId="{99D8AA9D-2573-4AA7-8069-F2E2E3404601}" type="presParOf" srcId="{BF8A4AE7-C07C-4C4C-8F8E-0F1EE190F14A}" destId="{629625C4-3D79-497F-8F00-D017A168186B}" srcOrd="1" destOrd="0" presId="urn:microsoft.com/office/officeart/2018/2/layout/IconVerticalSolidList"/>
    <dgm:cxn modelId="{F6FC7CDC-BE97-4930-B46B-C584B7DE58DD}" type="presParOf" srcId="{BF8A4AE7-C07C-4C4C-8F8E-0F1EE190F14A}" destId="{23220650-7BF7-46D1-8602-1B45084FB77D}" srcOrd="2" destOrd="0" presId="urn:microsoft.com/office/officeart/2018/2/layout/IconVerticalSolidList"/>
    <dgm:cxn modelId="{8DCC7A86-01E2-47BA-B990-911322ED90E9}" type="presParOf" srcId="{23220650-7BF7-46D1-8602-1B45084FB77D}" destId="{E7C88935-C41F-4852-A3EE-6138C8A0CED8}" srcOrd="0" destOrd="0" presId="urn:microsoft.com/office/officeart/2018/2/layout/IconVerticalSolidList"/>
    <dgm:cxn modelId="{1B09B280-9BF4-4243-8E1A-06D12479D611}" type="presParOf" srcId="{23220650-7BF7-46D1-8602-1B45084FB77D}" destId="{DE8C2EA3-4560-488C-9D46-822AEEF7CA9A}" srcOrd="1" destOrd="0" presId="urn:microsoft.com/office/officeart/2018/2/layout/IconVerticalSolidList"/>
    <dgm:cxn modelId="{0F2207C3-060F-4402-98AF-894489C02CE9}" type="presParOf" srcId="{23220650-7BF7-46D1-8602-1B45084FB77D}" destId="{CEF04B79-A707-4660-9ACD-D12D07E74DE0}" srcOrd="2" destOrd="0" presId="urn:microsoft.com/office/officeart/2018/2/layout/IconVerticalSolidList"/>
    <dgm:cxn modelId="{F9F0F8E9-1D8C-4E68-A672-6A56FB1448A4}" type="presParOf" srcId="{23220650-7BF7-46D1-8602-1B45084FB77D}" destId="{2A5D2D2E-3B45-4C2C-B70A-2D7FEE1C913B}" srcOrd="3" destOrd="0" presId="urn:microsoft.com/office/officeart/2018/2/layout/IconVerticalSolidList"/>
    <dgm:cxn modelId="{9516A48B-CA5B-42F0-9C8F-285C2A91BEC6}" type="presParOf" srcId="{BF8A4AE7-C07C-4C4C-8F8E-0F1EE190F14A}" destId="{9151ECD7-06EF-4FC1-A32A-8681E2C483B5}" srcOrd="3" destOrd="0" presId="urn:microsoft.com/office/officeart/2018/2/layout/IconVerticalSolidList"/>
    <dgm:cxn modelId="{3D4938C1-D374-4276-B856-97D00459469F}" type="presParOf" srcId="{BF8A4AE7-C07C-4C4C-8F8E-0F1EE190F14A}" destId="{9850B2F1-9445-4367-B28C-118A1DCBF1EA}" srcOrd="4" destOrd="0" presId="urn:microsoft.com/office/officeart/2018/2/layout/IconVerticalSolidList"/>
    <dgm:cxn modelId="{10F4F5F4-295D-4646-95D3-58EC75DF8793}" type="presParOf" srcId="{9850B2F1-9445-4367-B28C-118A1DCBF1EA}" destId="{BCCB1E3D-81A6-4DD9-ADEB-57B6A001C7DA}" srcOrd="0" destOrd="0" presId="urn:microsoft.com/office/officeart/2018/2/layout/IconVerticalSolidList"/>
    <dgm:cxn modelId="{2F4770A4-0B25-447D-831F-00ECFF692146}" type="presParOf" srcId="{9850B2F1-9445-4367-B28C-118A1DCBF1EA}" destId="{1B2DCDA5-C41A-4828-B3EA-77C6EC2D49F5}" srcOrd="1" destOrd="0" presId="urn:microsoft.com/office/officeart/2018/2/layout/IconVerticalSolidList"/>
    <dgm:cxn modelId="{DE265383-BA6B-41C2-825B-A90B512BE90A}" type="presParOf" srcId="{9850B2F1-9445-4367-B28C-118A1DCBF1EA}" destId="{2A053D81-A073-4C1C-B25B-1622EA7C1597}" srcOrd="2" destOrd="0" presId="urn:microsoft.com/office/officeart/2018/2/layout/IconVerticalSolidList"/>
    <dgm:cxn modelId="{70DD3BC7-3ACC-4CBF-B70C-71EEB65DFDF0}" type="presParOf" srcId="{9850B2F1-9445-4367-B28C-118A1DCBF1EA}" destId="{92C82AD0-7E33-439D-ADDE-271EC05F48D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28BFA-807B-4B0D-ADA3-F94E1EAA2B6F}">
      <dsp:nvSpPr>
        <dsp:cNvPr id="0" name=""/>
        <dsp:cNvSpPr/>
      </dsp:nvSpPr>
      <dsp:spPr>
        <a:xfrm>
          <a:off x="0" y="0"/>
          <a:ext cx="8655050" cy="101681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ECA11-FD30-4731-BAED-7C5ABB40E648}">
      <dsp:nvSpPr>
        <dsp:cNvPr id="0" name=""/>
        <dsp:cNvSpPr/>
      </dsp:nvSpPr>
      <dsp:spPr>
        <a:xfrm>
          <a:off x="307587" y="230790"/>
          <a:ext cx="559250" cy="559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A60E7-0583-46C8-920B-BF9B618D29BF}">
      <dsp:nvSpPr>
        <dsp:cNvPr id="0" name=""/>
        <dsp:cNvSpPr/>
      </dsp:nvSpPr>
      <dsp:spPr>
        <a:xfrm>
          <a:off x="1174426" y="2006"/>
          <a:ext cx="7480623" cy="1016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613" tIns="107613" rIns="107613" bIns="10761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Unmet need is the out-of-pocket cost of college students must come up with beyond expected family contribution and sources that don’t need to be repaid (e.g. grants, scholarships, work-study, </a:t>
          </a:r>
          <a:r>
            <a:rPr lang="en-US" sz="1700" kern="1200" dirty="0" err="1"/>
            <a:t>etc</a:t>
          </a:r>
          <a:r>
            <a:rPr lang="en-US" sz="1700" kern="1200" dirty="0"/>
            <a:t>) </a:t>
          </a:r>
        </a:p>
      </dsp:txBody>
      <dsp:txXfrm>
        <a:off x="1174426" y="2006"/>
        <a:ext cx="7480623" cy="1016819"/>
      </dsp:txXfrm>
    </dsp:sp>
    <dsp:sp modelId="{1796B4F4-5BF0-4E2A-BF8B-201B528D5DB8}">
      <dsp:nvSpPr>
        <dsp:cNvPr id="0" name=""/>
        <dsp:cNvSpPr/>
      </dsp:nvSpPr>
      <dsp:spPr>
        <a:xfrm>
          <a:off x="0" y="1273030"/>
          <a:ext cx="8655050" cy="101681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C1866-7E12-4A81-B4B2-CB217AA6CE7C}">
      <dsp:nvSpPr>
        <dsp:cNvPr id="0" name=""/>
        <dsp:cNvSpPr/>
      </dsp:nvSpPr>
      <dsp:spPr>
        <a:xfrm>
          <a:off x="307587" y="1501814"/>
          <a:ext cx="559250" cy="559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BE269-7213-44E7-A8A0-1864DB5643B4}">
      <dsp:nvSpPr>
        <dsp:cNvPr id="0" name=""/>
        <dsp:cNvSpPr/>
      </dsp:nvSpPr>
      <dsp:spPr>
        <a:xfrm>
          <a:off x="1174426" y="1273030"/>
          <a:ext cx="7480623" cy="1016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613" tIns="107613" rIns="107613" bIns="10761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700" kern="1200" dirty="0"/>
            <a:t>Around three out of four students have unmet need.</a:t>
          </a:r>
          <a:endParaRPr lang="en-US" sz="1700" kern="1200" dirty="0"/>
        </a:p>
      </dsp:txBody>
      <dsp:txXfrm>
        <a:off x="1174426" y="1273030"/>
        <a:ext cx="7480623" cy="1016819"/>
      </dsp:txXfrm>
    </dsp:sp>
    <dsp:sp modelId="{C1F1AC5E-054F-447C-A114-E9158F7CEB56}">
      <dsp:nvSpPr>
        <dsp:cNvPr id="0" name=""/>
        <dsp:cNvSpPr/>
      </dsp:nvSpPr>
      <dsp:spPr>
        <a:xfrm>
          <a:off x="0" y="2544054"/>
          <a:ext cx="8655050" cy="101681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94E81-0EDB-41C4-AEAA-00BA1C2A9674}">
      <dsp:nvSpPr>
        <dsp:cNvPr id="0" name=""/>
        <dsp:cNvSpPr/>
      </dsp:nvSpPr>
      <dsp:spPr>
        <a:xfrm>
          <a:off x="307587" y="2772839"/>
          <a:ext cx="559250" cy="5592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3C98C-47E0-402C-989D-E15789D3A85C}">
      <dsp:nvSpPr>
        <dsp:cNvPr id="0" name=""/>
        <dsp:cNvSpPr/>
      </dsp:nvSpPr>
      <dsp:spPr>
        <a:xfrm>
          <a:off x="1174426" y="2544054"/>
          <a:ext cx="7480623" cy="1016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613" tIns="107613" rIns="107613" bIns="10761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Average of $4,920 at public 2-year institutions and $9,134 at public 4-years</a:t>
          </a:r>
        </a:p>
      </dsp:txBody>
      <dsp:txXfrm>
        <a:off x="1174426" y="2544054"/>
        <a:ext cx="7480623" cy="1016819"/>
      </dsp:txXfrm>
    </dsp:sp>
    <dsp:sp modelId="{E5C2486E-E1A8-4F47-8294-E4FD507E7DB8}">
      <dsp:nvSpPr>
        <dsp:cNvPr id="0" name=""/>
        <dsp:cNvSpPr/>
      </dsp:nvSpPr>
      <dsp:spPr>
        <a:xfrm>
          <a:off x="0" y="3815079"/>
          <a:ext cx="8655050" cy="101681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57528F-CEC5-4F79-90C5-86429556A269}">
      <dsp:nvSpPr>
        <dsp:cNvPr id="0" name=""/>
        <dsp:cNvSpPr/>
      </dsp:nvSpPr>
      <dsp:spPr>
        <a:xfrm>
          <a:off x="307587" y="4043863"/>
          <a:ext cx="559250" cy="5592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ABDD2-DDDF-462F-B30F-77E53F04B5B3}">
      <dsp:nvSpPr>
        <dsp:cNvPr id="0" name=""/>
        <dsp:cNvSpPr/>
      </dsp:nvSpPr>
      <dsp:spPr>
        <a:xfrm>
          <a:off x="1174426" y="3815079"/>
          <a:ext cx="7480623" cy="1016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613" tIns="107613" rIns="107613" bIns="10761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700" kern="1200" dirty="0"/>
            <a:t>Unmet need has risen by 23 percent since academic year 2011-2012</a:t>
          </a:r>
          <a:endParaRPr lang="en-US" sz="1700" kern="1200" dirty="0"/>
        </a:p>
      </dsp:txBody>
      <dsp:txXfrm>
        <a:off x="1174426" y="3815079"/>
        <a:ext cx="7480623" cy="1016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28BFA-807B-4B0D-ADA3-F94E1EAA2B6F}">
      <dsp:nvSpPr>
        <dsp:cNvPr id="0" name=""/>
        <dsp:cNvSpPr/>
      </dsp:nvSpPr>
      <dsp:spPr>
        <a:xfrm>
          <a:off x="0" y="0"/>
          <a:ext cx="8655050" cy="1452404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ECA11-FD30-4731-BAED-7C5ABB40E648}">
      <dsp:nvSpPr>
        <dsp:cNvPr id="0" name=""/>
        <dsp:cNvSpPr/>
      </dsp:nvSpPr>
      <dsp:spPr>
        <a:xfrm>
          <a:off x="439352" y="327411"/>
          <a:ext cx="798822" cy="7988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A60E7-0583-46C8-920B-BF9B618D29BF}">
      <dsp:nvSpPr>
        <dsp:cNvPr id="0" name=""/>
        <dsp:cNvSpPr/>
      </dsp:nvSpPr>
      <dsp:spPr>
        <a:xfrm>
          <a:off x="1677527" y="620"/>
          <a:ext cx="6977522" cy="1452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713" tIns="153713" rIns="153713" bIns="15371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/>
            <a:t>Paying for college can be challenging, and sometimes funding sources (e.g., savings, parental contributions, work, etc.) can dry up</a:t>
          </a:r>
          <a:r>
            <a:rPr lang="en-US" sz="2400" b="1" kern="1200"/>
            <a:t>.</a:t>
          </a:r>
          <a:r>
            <a:rPr lang="en-US" sz="2400" kern="1200"/>
            <a:t> </a:t>
          </a:r>
        </a:p>
      </dsp:txBody>
      <dsp:txXfrm>
        <a:off x="1677527" y="620"/>
        <a:ext cx="6977522" cy="1452404"/>
      </dsp:txXfrm>
    </dsp:sp>
    <dsp:sp modelId="{E5C2486E-E1A8-4F47-8294-E4FD507E7DB8}">
      <dsp:nvSpPr>
        <dsp:cNvPr id="0" name=""/>
        <dsp:cNvSpPr/>
      </dsp:nvSpPr>
      <dsp:spPr>
        <a:xfrm>
          <a:off x="0" y="1816126"/>
          <a:ext cx="8655050" cy="1452404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57528F-CEC5-4F79-90C5-86429556A269}">
      <dsp:nvSpPr>
        <dsp:cNvPr id="0" name=""/>
        <dsp:cNvSpPr/>
      </dsp:nvSpPr>
      <dsp:spPr>
        <a:xfrm>
          <a:off x="439352" y="2142917"/>
          <a:ext cx="798822" cy="7988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ABDD2-DDDF-462F-B30F-77E53F04B5B3}">
      <dsp:nvSpPr>
        <dsp:cNvPr id="0" name=""/>
        <dsp:cNvSpPr/>
      </dsp:nvSpPr>
      <dsp:spPr>
        <a:xfrm>
          <a:off x="1677527" y="1816126"/>
          <a:ext cx="6977522" cy="1452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713" tIns="153713" rIns="153713" bIns="15371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Some institutions help students create a financial plan which complements their academic plans for degree completion.</a:t>
          </a:r>
        </a:p>
      </dsp:txBody>
      <dsp:txXfrm>
        <a:off x="1677527" y="1816126"/>
        <a:ext cx="6977522" cy="1452404"/>
      </dsp:txXfrm>
    </dsp:sp>
    <dsp:sp modelId="{6457283E-5E66-4AAD-B540-9E4F17D8BAEA}">
      <dsp:nvSpPr>
        <dsp:cNvPr id="0" name=""/>
        <dsp:cNvSpPr/>
      </dsp:nvSpPr>
      <dsp:spPr>
        <a:xfrm>
          <a:off x="0" y="3631632"/>
          <a:ext cx="8655050" cy="1452404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30E66-5A0A-4BA2-A088-8FE8CE40079C}">
      <dsp:nvSpPr>
        <dsp:cNvPr id="0" name=""/>
        <dsp:cNvSpPr/>
      </dsp:nvSpPr>
      <dsp:spPr>
        <a:xfrm>
          <a:off x="439352" y="3958423"/>
          <a:ext cx="798822" cy="7988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3616E-5970-4B4B-87C1-23ED5A3F3395}">
      <dsp:nvSpPr>
        <dsp:cNvPr id="0" name=""/>
        <dsp:cNvSpPr/>
      </dsp:nvSpPr>
      <dsp:spPr>
        <a:xfrm>
          <a:off x="1677527" y="3631632"/>
          <a:ext cx="6977522" cy="1452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713" tIns="153713" rIns="153713" bIns="15371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Some institutions help students connect to resources – or learn where to get help – when experiencing financial challenges. </a:t>
          </a:r>
        </a:p>
      </dsp:txBody>
      <dsp:txXfrm>
        <a:off x="1677527" y="3631632"/>
        <a:ext cx="6977522" cy="14524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57B44-4838-42E6-A271-F625FD07F294}">
      <dsp:nvSpPr>
        <dsp:cNvPr id="0" name=""/>
        <dsp:cNvSpPr/>
      </dsp:nvSpPr>
      <dsp:spPr>
        <a:xfrm>
          <a:off x="0" y="620"/>
          <a:ext cx="8655050" cy="1452404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63A66-9C5A-43D7-B9CD-14F820B6B241}">
      <dsp:nvSpPr>
        <dsp:cNvPr id="0" name=""/>
        <dsp:cNvSpPr/>
      </dsp:nvSpPr>
      <dsp:spPr>
        <a:xfrm>
          <a:off x="439352" y="327411"/>
          <a:ext cx="798822" cy="7988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CD9C22-71A7-4F1C-9951-D0B9CA5E1085}">
      <dsp:nvSpPr>
        <dsp:cNvPr id="0" name=""/>
        <dsp:cNvSpPr/>
      </dsp:nvSpPr>
      <dsp:spPr>
        <a:xfrm>
          <a:off x="1677527" y="620"/>
          <a:ext cx="6977522" cy="1452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713" tIns="153713" rIns="153713" bIns="15371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200" kern="1200" dirty="0"/>
            <a:t>Colleges have also seen measurable improvements in student success outcomes when students receive a combination of support services and financial resources.</a:t>
          </a:r>
          <a:endParaRPr lang="en-US" sz="2200" kern="1200" dirty="0"/>
        </a:p>
      </dsp:txBody>
      <dsp:txXfrm>
        <a:off x="1677527" y="620"/>
        <a:ext cx="6977522" cy="1452404"/>
      </dsp:txXfrm>
    </dsp:sp>
    <dsp:sp modelId="{E7C88935-C41F-4852-A3EE-6138C8A0CED8}">
      <dsp:nvSpPr>
        <dsp:cNvPr id="0" name=""/>
        <dsp:cNvSpPr/>
      </dsp:nvSpPr>
      <dsp:spPr>
        <a:xfrm>
          <a:off x="0" y="1816126"/>
          <a:ext cx="8655050" cy="1452404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8C2EA3-4560-488C-9D46-822AEEF7CA9A}">
      <dsp:nvSpPr>
        <dsp:cNvPr id="0" name=""/>
        <dsp:cNvSpPr/>
      </dsp:nvSpPr>
      <dsp:spPr>
        <a:xfrm>
          <a:off x="439352" y="2142917"/>
          <a:ext cx="798822" cy="7988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5D2D2E-3B45-4C2C-B70A-2D7FEE1C913B}">
      <dsp:nvSpPr>
        <dsp:cNvPr id="0" name=""/>
        <dsp:cNvSpPr/>
      </dsp:nvSpPr>
      <dsp:spPr>
        <a:xfrm>
          <a:off x="1677527" y="1816126"/>
          <a:ext cx="6977522" cy="1452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713" tIns="153713" rIns="153713" bIns="15371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A key to any institution’s strategic student success plan is to have the data to better understand the student experience. </a:t>
          </a:r>
        </a:p>
      </dsp:txBody>
      <dsp:txXfrm>
        <a:off x="1677527" y="1816126"/>
        <a:ext cx="6977522" cy="1452404"/>
      </dsp:txXfrm>
    </dsp:sp>
    <dsp:sp modelId="{BCCB1E3D-81A6-4DD9-ADEB-57B6A001C7DA}">
      <dsp:nvSpPr>
        <dsp:cNvPr id="0" name=""/>
        <dsp:cNvSpPr/>
      </dsp:nvSpPr>
      <dsp:spPr>
        <a:xfrm>
          <a:off x="0" y="3631632"/>
          <a:ext cx="8655050" cy="1452404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2DCDA5-C41A-4828-B3EA-77C6EC2D49F5}">
      <dsp:nvSpPr>
        <dsp:cNvPr id="0" name=""/>
        <dsp:cNvSpPr/>
      </dsp:nvSpPr>
      <dsp:spPr>
        <a:xfrm>
          <a:off x="439352" y="3958423"/>
          <a:ext cx="798822" cy="7988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82AD0-7E33-439D-ADDE-271EC05F48DF}">
      <dsp:nvSpPr>
        <dsp:cNvPr id="0" name=""/>
        <dsp:cNvSpPr/>
      </dsp:nvSpPr>
      <dsp:spPr>
        <a:xfrm>
          <a:off x="1677527" y="3631632"/>
          <a:ext cx="6977522" cy="1452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713" tIns="153713" rIns="153713" bIns="15371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Trellis’ Student Financial Wellness Survey is a service offered free of charge to all institutions. Sign up now for the Fall 2020 implementation.</a:t>
          </a:r>
        </a:p>
      </dsp:txBody>
      <dsp:txXfrm>
        <a:off x="1677527" y="3631632"/>
        <a:ext cx="6977522" cy="1452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0.27713</cdr:x>
      <cdr:y>0.90233</cdr:y>
    </cdr:from>
    <cdr:to>
      <cdr:x>0.88779</cdr:x>
      <cdr:y>1</cdr:y>
    </cdr:to>
    <cdr:sp macro="" textlink="">
      <cdr:nvSpPr>
        <cdr:cNvPr id="2" name="TextBox 14">
          <a:extLst xmlns:a="http://schemas.openxmlformats.org/drawingml/2006/main">
            <a:ext uri="{FF2B5EF4-FFF2-40B4-BE49-F238E27FC236}">
              <a16:creationId xmlns:a16="http://schemas.microsoft.com/office/drawing/2014/main" id="{259A7AD9-B42E-4F33-9262-09E999CB29BA}"/>
            </a:ext>
          </a:extLst>
        </cdr:cNvPr>
        <cdr:cNvSpPr txBox="1"/>
      </cdr:nvSpPr>
      <cdr:spPr>
        <a:xfrm xmlns:a="http://schemas.openxmlformats.org/drawingml/2006/main">
          <a:off x="1520455" y="2062716"/>
          <a:ext cx="3350305" cy="2232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>
              <a:solidFill>
                <a:schemeClr val="tx1">
                  <a:lumMod val="65000"/>
                  <a:lumOff val="35000"/>
                </a:schemeClr>
              </a:solidFill>
            </a:rPr>
            <a:t>*Reponses </a:t>
          </a:r>
          <a:r>
            <a:rPr lang="en-US" sz="1100" baseline="0">
              <a:solidFill>
                <a:schemeClr val="tx1">
                  <a:lumMod val="65000"/>
                  <a:lumOff val="35000"/>
                </a:schemeClr>
              </a:solidFill>
            </a:rPr>
            <a:t>indicating 'Neutral' are not shown</a:t>
          </a:r>
          <a:endParaRPr lang="en-US" sz="110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0.34879</cdr:x>
      <cdr:y>0.80873</cdr:y>
    </cdr:from>
    <cdr:to>
      <cdr:x>0.42691</cdr:x>
      <cdr:y>0.80873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15355F16-990F-AA45-9D99-9175648E6714}"/>
            </a:ext>
          </a:extLst>
        </cdr:cNvPr>
        <cdr:cNvCxnSpPr/>
      </cdr:nvCxnSpPr>
      <cdr:spPr>
        <a:xfrm xmlns:a="http://schemas.openxmlformats.org/drawingml/2006/main">
          <a:off x="2986329" y="2571138"/>
          <a:ext cx="668867" cy="0"/>
        </a:xfrm>
        <a:prstGeom xmlns:a="http://schemas.openxmlformats.org/drawingml/2006/main" prst="line">
          <a:avLst/>
        </a:prstGeom>
        <a:ln xmlns:a="http://schemas.openxmlformats.org/drawingml/2006/main" w="412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0.75621</cdr:x>
      <cdr:y>0.84602</cdr:y>
    </cdr:from>
    <cdr:to>
      <cdr:x>0.8551</cdr:x>
      <cdr:y>0.84602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97DE59DE-89DB-E749-B376-022267B41A98}"/>
            </a:ext>
          </a:extLst>
        </cdr:cNvPr>
        <cdr:cNvCxnSpPr/>
      </cdr:nvCxnSpPr>
      <cdr:spPr>
        <a:xfrm xmlns:a="http://schemas.openxmlformats.org/drawingml/2006/main">
          <a:off x="6474596" y="2689671"/>
          <a:ext cx="846667" cy="0"/>
        </a:xfrm>
        <a:prstGeom xmlns:a="http://schemas.openxmlformats.org/drawingml/2006/main" prst="line">
          <a:avLst/>
        </a:prstGeom>
        <a:ln xmlns:a="http://schemas.openxmlformats.org/drawingml/2006/main" w="412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0.11628</cdr:x>
      <cdr:y>0.89286</cdr:y>
    </cdr:from>
    <cdr:to>
      <cdr:x>0.90685</cdr:x>
      <cdr:y>0.98557</cdr:y>
    </cdr:to>
    <cdr:sp macro="" textlink="">
      <cdr:nvSpPr>
        <cdr:cNvPr id="2" name="TextBox 14">
          <a:extLst xmlns:a="http://schemas.openxmlformats.org/drawingml/2006/main">
            <a:ext uri="{FF2B5EF4-FFF2-40B4-BE49-F238E27FC236}">
              <a16:creationId xmlns:a16="http://schemas.microsoft.com/office/drawing/2014/main" id="{259A7AD9-B42E-4F33-9262-09E999CB29BA}"/>
            </a:ext>
          </a:extLst>
        </cdr:cNvPr>
        <cdr:cNvSpPr txBox="1"/>
      </cdr:nvSpPr>
      <cdr:spPr>
        <a:xfrm xmlns:a="http://schemas.openxmlformats.org/drawingml/2006/main">
          <a:off x="951342" y="3208421"/>
          <a:ext cx="6468028" cy="3331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>
              <a:solidFill>
                <a:schemeClr val="tx1">
                  <a:lumMod val="65000"/>
                  <a:lumOff val="35000"/>
                </a:schemeClr>
              </a:solidFill>
            </a:rPr>
            <a:t>*Reponses </a:t>
          </a:r>
          <a:r>
            <a:rPr lang="en-US" sz="1400" baseline="0">
              <a:solidFill>
                <a:schemeClr val="tx1">
                  <a:lumMod val="65000"/>
                  <a:lumOff val="35000"/>
                </a:schemeClr>
              </a:solidFill>
            </a:rPr>
            <a:t>indicating 'Neutral' are not shown</a:t>
          </a:r>
          <a:endParaRPr lang="en-US" sz="140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0.19888</cdr:x>
      <cdr:y>0.89372</cdr:y>
    </cdr:from>
    <cdr:to>
      <cdr:x>0.90656</cdr:x>
      <cdr:y>1</cdr:y>
    </cdr:to>
    <cdr:sp macro="" textlink="">
      <cdr:nvSpPr>
        <cdr:cNvPr id="2" name="TextBox 14">
          <a:extLst xmlns:a="http://schemas.openxmlformats.org/drawingml/2006/main">
            <a:ext uri="{FF2B5EF4-FFF2-40B4-BE49-F238E27FC236}">
              <a16:creationId xmlns:a16="http://schemas.microsoft.com/office/drawing/2014/main" id="{259A7AD9-B42E-4F33-9262-09E999CB29BA}"/>
            </a:ext>
          </a:extLst>
        </cdr:cNvPr>
        <cdr:cNvSpPr txBox="1"/>
      </cdr:nvSpPr>
      <cdr:spPr>
        <a:xfrm xmlns:a="http://schemas.openxmlformats.org/drawingml/2006/main">
          <a:off x="600124" y="1470991"/>
          <a:ext cx="2135439" cy="1749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>
              <a:solidFill>
                <a:schemeClr val="tx1">
                  <a:lumMod val="65000"/>
                  <a:lumOff val="35000"/>
                </a:schemeClr>
              </a:solidFill>
            </a:rPr>
            <a:t>*Reponses </a:t>
          </a:r>
          <a:r>
            <a:rPr lang="en-US" sz="900" baseline="0">
              <a:solidFill>
                <a:schemeClr val="tx1">
                  <a:lumMod val="65000"/>
                  <a:lumOff val="35000"/>
                </a:schemeClr>
              </a:solidFill>
            </a:rPr>
            <a:t>indicating 'Neutral' are not shown</a:t>
          </a:r>
          <a:endParaRPr lang="en-US" sz="90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0.18941</cdr:x>
      <cdr:y>0.91139</cdr:y>
    </cdr:from>
    <cdr:to>
      <cdr:x>0.88135</cdr:x>
      <cdr:y>1</cdr:y>
    </cdr:to>
    <cdr:sp macro="" textlink="">
      <cdr:nvSpPr>
        <cdr:cNvPr id="2" name="TextBox 14">
          <a:extLst xmlns:a="http://schemas.openxmlformats.org/drawingml/2006/main">
            <a:ext uri="{FF2B5EF4-FFF2-40B4-BE49-F238E27FC236}">
              <a16:creationId xmlns:a16="http://schemas.microsoft.com/office/drawing/2014/main" id="{259A7AD9-B42E-4F33-9262-09E999CB29BA}"/>
            </a:ext>
          </a:extLst>
        </cdr:cNvPr>
        <cdr:cNvSpPr txBox="1"/>
      </cdr:nvSpPr>
      <cdr:spPr>
        <a:xfrm xmlns:a="http://schemas.openxmlformats.org/drawingml/2006/main">
          <a:off x="804599" y="2386312"/>
          <a:ext cx="2939314" cy="2320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</a:rPr>
            <a:t>*Reponses </a:t>
          </a:r>
          <a:r>
            <a:rPr lang="en-US" sz="900" baseline="0" dirty="0">
              <a:solidFill>
                <a:schemeClr val="tx1">
                  <a:lumMod val="65000"/>
                  <a:lumOff val="35000"/>
                </a:schemeClr>
              </a:solidFill>
            </a:rPr>
            <a:t>indicating 'Neutral' are not shown</a:t>
          </a:r>
          <a:endParaRPr lang="en-US" sz="9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0.3016</cdr:x>
      <cdr:y>0.90503</cdr:y>
    </cdr:from>
    <cdr:to>
      <cdr:x>0.83037</cdr:x>
      <cdr:y>1</cdr:y>
    </cdr:to>
    <cdr:sp macro="" textlink="">
      <cdr:nvSpPr>
        <cdr:cNvPr id="2" name="TextBox 14">
          <a:extLst xmlns:a="http://schemas.openxmlformats.org/drawingml/2006/main">
            <a:ext uri="{FF2B5EF4-FFF2-40B4-BE49-F238E27FC236}">
              <a16:creationId xmlns:a16="http://schemas.microsoft.com/office/drawing/2014/main" id="{259A7AD9-B42E-4F33-9262-09E999CB29BA}"/>
            </a:ext>
          </a:extLst>
        </cdr:cNvPr>
        <cdr:cNvSpPr txBox="1"/>
      </cdr:nvSpPr>
      <cdr:spPr>
        <a:xfrm xmlns:a="http://schemas.openxmlformats.org/drawingml/2006/main">
          <a:off x="2452986" y="2816600"/>
          <a:ext cx="4300740" cy="2955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tx1">
                  <a:lumMod val="65000"/>
                  <a:lumOff val="35000"/>
                </a:schemeClr>
              </a:solidFill>
            </a:rPr>
            <a:t>*Reponses </a:t>
          </a:r>
          <a:r>
            <a:rPr lang="en-US" sz="1100" baseline="0" dirty="0">
              <a:solidFill>
                <a:schemeClr val="tx1">
                  <a:lumMod val="65000"/>
                  <a:lumOff val="35000"/>
                </a:schemeClr>
              </a:solidFill>
            </a:rPr>
            <a:t>indicating 'Neutral' are not shown</a:t>
          </a:r>
          <a:endParaRPr lang="en-US" sz="11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0.27772</cdr:x>
      <cdr:y>0.91436</cdr:y>
    </cdr:from>
    <cdr:to>
      <cdr:x>0.81705</cdr:x>
      <cdr:y>0.9907</cdr:y>
    </cdr:to>
    <cdr:sp macro="" textlink="">
      <cdr:nvSpPr>
        <cdr:cNvPr id="2" name="TextBox 14">
          <a:extLst xmlns:a="http://schemas.openxmlformats.org/drawingml/2006/main">
            <a:ext uri="{FF2B5EF4-FFF2-40B4-BE49-F238E27FC236}">
              <a16:creationId xmlns:a16="http://schemas.microsoft.com/office/drawing/2014/main" id="{259A7AD9-B42E-4F33-9262-09E999CB29BA}"/>
            </a:ext>
          </a:extLst>
        </cdr:cNvPr>
        <cdr:cNvSpPr txBox="1"/>
      </cdr:nvSpPr>
      <cdr:spPr>
        <a:xfrm xmlns:a="http://schemas.openxmlformats.org/drawingml/2006/main">
          <a:off x="2282259" y="2911642"/>
          <a:ext cx="4432126" cy="2431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>
              <a:solidFill>
                <a:schemeClr val="tx1">
                  <a:lumMod val="65000"/>
                  <a:lumOff val="35000"/>
                </a:schemeClr>
              </a:solidFill>
            </a:rPr>
            <a:t>*Reponses </a:t>
          </a:r>
          <a:r>
            <a:rPr lang="en-US" sz="1100" baseline="0">
              <a:solidFill>
                <a:schemeClr val="tx1">
                  <a:lumMod val="65000"/>
                  <a:lumOff val="35000"/>
                </a:schemeClr>
              </a:solidFill>
            </a:rPr>
            <a:t>indicating 'Neutral' are not shown</a:t>
          </a:r>
          <a:endParaRPr lang="en-US" sz="110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EC1926-3A32-40B3-B4EA-4A19713A5B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357B12-DF4E-46F0-99B2-EAD583AD42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E694AA-6049-45A6-AE59-A1291CF041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57AE99CF-3C95-4DD5-A1BD-6EAA597A66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095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9486B9-53B4-427F-B8C0-56B88D92D3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DFC2B7-1BC2-42FF-B5D4-36D7BEDA1AF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D6E8E7BE-7177-4B2F-BBBC-B4C5C1636D57}" type="datetimeFigureOut">
              <a:rPr lang="en-US"/>
              <a:pPr>
                <a:defRPr/>
              </a:pPr>
              <a:t>6/11/2020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E4844AE-414E-45FD-AFAD-3DDEB47382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82F5BDE-7B73-4E6C-9D79-D2EA8B425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80C8CD-B84E-4DB6-894D-BBE13DB141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64D439-FF3E-42EA-BAE0-380C41FF49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6C9A1AEF-994F-428D-84BB-911B6BB2AC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834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A1AEF-994F-428D-84BB-911B6BB2AC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923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A0330895-24D6-4F5E-97E5-B60A0320D8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F25A0EA2-554B-4A15-BA5B-E20C923B1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those respondents at 4-year institutions who work for pay while attending college, 79 percent consider themselves a student who works and 21 percent consider themselves a worker that goes to school. </a:t>
            </a:r>
          </a:p>
          <a:p>
            <a:pPr lv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those respondents at 2-year institutions who work for pay, 54 percent consider themselves a student who works and 46 percent consider themselves a worker that goes to school. </a:t>
            </a:r>
          </a:p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FE8444DD-9EA0-4AAE-9BDD-67E790A63E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D91C752-96C1-4C19-8734-4D5D41997FBC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015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A0330895-24D6-4F5E-97E5-B60A0320D8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F25A0EA2-554B-4A15-BA5B-E20C923B1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More than a third of respondents (35 percent) at two-year institutions indicated paying for college with student loans they took out for themselves compared with 63 percent of respondents from four-year institutions.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Only five percent of respondents at two-year institutions report that their parent(s) took out a student loan to help them pay for college, compared to nearly a quarter of respondents at four-year institutions (24 percent). </a:t>
            </a:r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FE8444DD-9EA0-4AAE-9BDD-67E790A63E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D91C752-96C1-4C19-8734-4D5D41997FBC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339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A0330895-24D6-4F5E-97E5-B60A0320D8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F25A0EA2-554B-4A15-BA5B-E20C923B1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More than two-thirds of respondents that borrowed at two-year institutions (70 percent) and 73 percent at four-year institutions were not at all confident or only somewhat confident they would be able to pay off the debt acquired while they were a student.</a:t>
            </a:r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FE8444DD-9EA0-4AAE-9BDD-67E790A63E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D91C752-96C1-4C19-8734-4D5D41997FBC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133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A0330895-24D6-4F5E-97E5-B60A0320D8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F25A0EA2-554B-4A15-BA5B-E20C923B1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More than two-thirds of respondents that borrowed at two-year institutions (70 percent) and 73 percent at four-year institutions were not at all confident or only somewhat confident they would be able to pay off the debt acquired while they were a student.</a:t>
            </a:r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FE8444DD-9EA0-4AAE-9BDD-67E790A63E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D91C752-96C1-4C19-8734-4D5D41997FBC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368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A0330895-24D6-4F5E-97E5-B60A0320D8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F25A0EA2-554B-4A15-BA5B-E20C923B1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FE8444DD-9EA0-4AAE-9BDD-67E790A63E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D91C752-96C1-4C19-8734-4D5D41997FBC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297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A0330895-24D6-4F5E-97E5-B60A0320D8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F25A0EA2-554B-4A15-BA5B-E20C923B1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FE8444DD-9EA0-4AAE-9BDD-67E790A63E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D91C752-96C1-4C19-8734-4D5D41997FBC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62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A0330895-24D6-4F5E-97E5-B60A0320D8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F25A0EA2-554B-4A15-BA5B-E20C923B1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FE8444DD-9EA0-4AAE-9BDD-67E790A63E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D91C752-96C1-4C19-8734-4D5D41997FBC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057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A0330895-24D6-4F5E-97E5-B60A0320D8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F25A0EA2-554B-4A15-BA5B-E20C923B1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FE8444DD-9EA0-4AAE-9BDD-67E790A63E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D91C752-96C1-4C19-8734-4D5D41997FBC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4292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A0330895-24D6-4F5E-97E5-B60A0320D8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F25A0EA2-554B-4A15-BA5B-E20C923B1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FE8444DD-9EA0-4AAE-9BDD-67E790A63E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D91C752-96C1-4C19-8734-4D5D41997FBC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9081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A0330895-24D6-4F5E-97E5-B60A0320D8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F25A0EA2-554B-4A15-BA5B-E20C923B1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FE8444DD-9EA0-4AAE-9BDD-67E790A63E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D91C752-96C1-4C19-8734-4D5D41997FBC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0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9A1AEF-994F-428D-84BB-911B6BB2ACC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0538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A0330895-24D6-4F5E-97E5-B60A0320D8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F25A0EA2-554B-4A15-BA5B-E20C923B1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FE8444DD-9EA0-4AAE-9BDD-67E790A63E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D91C752-96C1-4C19-8734-4D5D41997FBC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1898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A0330895-24D6-4F5E-97E5-B60A0320D8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F25A0EA2-554B-4A15-BA5B-E20C923B1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defRPr/>
            </a:pPr>
            <a:endParaRPr lang="en-US" altLang="en-US" sz="1000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FE8444DD-9EA0-4AAE-9BDD-67E790A63E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D91C752-96C1-4C19-8734-4D5D41997FBC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9873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A0330895-24D6-4F5E-97E5-B60A0320D8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F25A0EA2-554B-4A15-BA5B-E20C923B1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defRPr/>
            </a:pPr>
            <a:endParaRPr lang="en-US" altLang="en-US" sz="1000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FE8444DD-9EA0-4AAE-9BDD-67E790A63E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D91C752-96C1-4C19-8734-4D5D41997FBC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7606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5E93A0FC-6B0C-454C-A2EE-7F436A7B2E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5EDF6296-2707-4888-A6CA-B4B0CCEAA8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83977348-D8E6-49DE-8BCC-2BB31E4F8F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FA6D1E7-3962-492B-88D8-404C5A8C9BDA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A1AEF-994F-428D-84BB-911B6BB2ACC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971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9A1AEF-994F-428D-84BB-911B6BB2ACC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85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A0330895-24D6-4F5E-97E5-B60A0320D8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F25A0EA2-554B-4A15-BA5B-E20C923B1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FE8444DD-9EA0-4AAE-9BDD-67E790A63E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D91C752-96C1-4C19-8734-4D5D41997FBC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279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A0330895-24D6-4F5E-97E5-B60A0320D8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F25A0EA2-554B-4A15-BA5B-E20C923B1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200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FE8444DD-9EA0-4AAE-9BDD-67E790A63E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D91C752-96C1-4C19-8734-4D5D41997FBC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648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A0330895-24D6-4F5E-97E5-B60A0320D8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F25A0EA2-554B-4A15-BA5B-E20C923B1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FE8444DD-9EA0-4AAE-9BDD-67E790A63E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D91C752-96C1-4C19-8734-4D5D41997FBC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336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A0330895-24D6-4F5E-97E5-B60A0320D8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F25A0EA2-554B-4A15-BA5B-E20C923B1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FE8444DD-9EA0-4AAE-9BDD-67E790A63E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D91C752-96C1-4C19-8734-4D5D41997FBC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218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A0330895-24D6-4F5E-97E5-B60A0320D8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F25A0EA2-554B-4A15-BA5B-E20C923B1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FE8444DD-9EA0-4AAE-9BDD-67E790A63E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D91C752-96C1-4C19-8734-4D5D41997FBC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002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A0330895-24D6-4F5E-97E5-B60A0320D8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F25A0EA2-554B-4A15-BA5B-E20C923B1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respondents at 4-year institutions who work for pay report working fewer than 20 hours (40 percent) or between 20-39 hours a week (42 percent). Only 29 percent of 4-year respondents report that they work 40 or more hours.</a:t>
            </a:r>
          </a:p>
          <a:p>
            <a:endParaRPr lang="en-US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than a third of respondents at 2-year institutions who work for pay report working 40 or more hours a week (39 percent). Only 21 percent of 2-year respondents report that they work fewer than 20 hours a week.</a:t>
            </a:r>
          </a:p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FE8444DD-9EA0-4AAE-9BDD-67E790A63E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D91C752-96C1-4C19-8734-4D5D41997FBC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876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E22F28-BFCC-42FA-BFE3-A4CD78F2BC15}"/>
              </a:ext>
            </a:extLst>
          </p:cNvPr>
          <p:cNvSpPr/>
          <p:nvPr userDrawn="1"/>
        </p:nvSpPr>
        <p:spPr>
          <a:xfrm>
            <a:off x="-9525" y="0"/>
            <a:ext cx="9153525" cy="6867525"/>
          </a:xfrm>
          <a:prstGeom prst="rect">
            <a:avLst/>
          </a:prstGeom>
          <a:gradFill>
            <a:gsLst>
              <a:gs pos="0">
                <a:srgbClr val="203864">
                  <a:lumMod val="88000"/>
                  <a:lumOff val="12000"/>
                </a:srgbClr>
              </a:gs>
              <a:gs pos="50000">
                <a:srgbClr val="203864"/>
              </a:gs>
              <a:gs pos="100000">
                <a:srgbClr val="203864">
                  <a:lumMod val="79000"/>
                  <a:lumOff val="21000"/>
                </a:srgb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8FDDC19-84B0-4768-83A8-067BDDB86BFD}"/>
              </a:ext>
            </a:extLst>
          </p:cNvPr>
          <p:cNvSpPr/>
          <p:nvPr userDrawn="1"/>
        </p:nvSpPr>
        <p:spPr>
          <a:xfrm>
            <a:off x="-9525" y="0"/>
            <a:ext cx="1447800" cy="6867525"/>
          </a:xfrm>
          <a:custGeom>
            <a:avLst/>
            <a:gdLst>
              <a:gd name="connsiteX0" fmla="*/ 0 w 1447800"/>
              <a:gd name="connsiteY0" fmla="*/ 0 h 6858000"/>
              <a:gd name="connsiteX1" fmla="*/ 0 w 1447800"/>
              <a:gd name="connsiteY1" fmla="*/ 6858000 h 6858000"/>
              <a:gd name="connsiteX2" fmla="*/ 1447800 w 1447800"/>
              <a:gd name="connsiteY2" fmla="*/ 6858000 h 6858000"/>
              <a:gd name="connsiteX3" fmla="*/ 0 w 14478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6858000">
                <a:moveTo>
                  <a:pt x="0" y="0"/>
                </a:moveTo>
                <a:lnTo>
                  <a:pt x="0" y="6858000"/>
                </a:lnTo>
                <a:lnTo>
                  <a:pt x="144780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0672A6E4-0B27-4FC8-80E9-7E01504E45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5681663"/>
            <a:ext cx="69691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E55576-44EF-4906-BD46-D3B38F5364E5}"/>
              </a:ext>
            </a:extLst>
          </p:cNvPr>
          <p:cNvSpPr/>
          <p:nvPr userDrawn="1"/>
        </p:nvSpPr>
        <p:spPr>
          <a:xfrm>
            <a:off x="1425575" y="3992563"/>
            <a:ext cx="4887913" cy="53975"/>
          </a:xfrm>
          <a:prstGeom prst="rect">
            <a:avLst/>
          </a:prstGeom>
          <a:solidFill>
            <a:srgbClr val="818F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B20A37B1-160E-4422-B076-A01ED09A30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8" t="36079"/>
          <a:stretch>
            <a:fillRect/>
          </a:stretch>
        </p:blipFill>
        <p:spPr bwMode="auto">
          <a:xfrm>
            <a:off x="7061200" y="6178550"/>
            <a:ext cx="19446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010" y="1560112"/>
            <a:ext cx="6858000" cy="2387600"/>
          </a:xfrm>
        </p:spPr>
        <p:txBody>
          <a:bodyPr anchor="b"/>
          <a:lstStyle>
            <a:lvl1pPr algn="l">
              <a:defRPr sz="6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010" y="4175970"/>
            <a:ext cx="6858000" cy="44642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1357313" y="4845050"/>
            <a:ext cx="6434137" cy="94290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8356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6E650D-36A1-4799-9B6D-1731433EC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D2C3D-67E5-4118-A8C2-9F920C9F14A8}" type="datetimeFigureOut">
              <a:rPr lang="en-US"/>
              <a:pPr>
                <a:defRPr/>
              </a:pPr>
              <a:t>6/11/2020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19B5B81-9999-4F6B-94EE-583D3E29C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3B1ACC-7A89-4821-94F2-0A0B548A2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74620-5BDB-4DBF-8B8C-F9B792F85A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25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F0210-9A89-48B5-9FBD-5051FCDF4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17EAB-70CC-4E2F-A0C9-AA926879A74F}" type="datetimeFigureOut">
              <a:rPr lang="en-US"/>
              <a:pPr>
                <a:defRPr/>
              </a:pPr>
              <a:t>6/11/2020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B1D6C-7993-43D3-80C6-CD728AEBF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B2DC4-1567-42C3-850D-B6CB1EE7F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0F89A-C4E3-4BA9-85F1-CF6A3FC91A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50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21FDD-997C-45E1-9A72-D37E0A426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78E1D-D145-4373-92F6-07D1BD6F7811}" type="datetimeFigureOut">
              <a:rPr lang="en-US"/>
              <a:pPr>
                <a:defRPr/>
              </a:pPr>
              <a:t>6/11/2020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79BBE-65F4-4F9C-877A-56E02164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F1E8B-3882-40EE-991F-CEBD0C228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5B5F1-93D2-475C-A68B-16C5DC8346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666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A7C9FC-722F-4719-98E3-A3DED25DE5DD}"/>
              </a:ext>
            </a:extLst>
          </p:cNvPr>
          <p:cNvCxnSpPr/>
          <p:nvPr userDrawn="1"/>
        </p:nvCxnSpPr>
        <p:spPr>
          <a:xfrm flipH="1">
            <a:off x="830263" y="4724400"/>
            <a:ext cx="7566025" cy="0"/>
          </a:xfrm>
          <a:prstGeom prst="line">
            <a:avLst/>
          </a:prstGeom>
          <a:ln w="22225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54F348-648B-41CC-B4F1-228FA3D5DD7C}"/>
              </a:ext>
            </a:extLst>
          </p:cNvPr>
          <p:cNvSpPr/>
          <p:nvPr userDrawn="1"/>
        </p:nvSpPr>
        <p:spPr>
          <a:xfrm>
            <a:off x="8502650" y="0"/>
            <a:ext cx="641350" cy="6858000"/>
          </a:xfrm>
          <a:custGeom>
            <a:avLst/>
            <a:gdLst>
              <a:gd name="connsiteX0" fmla="*/ 0 w 640596"/>
              <a:gd name="connsiteY0" fmla="*/ 0 h 6903720"/>
              <a:gd name="connsiteX1" fmla="*/ 640596 w 640596"/>
              <a:gd name="connsiteY1" fmla="*/ 0 h 6903720"/>
              <a:gd name="connsiteX2" fmla="*/ 640596 w 640596"/>
              <a:gd name="connsiteY2" fmla="*/ 6903720 h 6903720"/>
              <a:gd name="connsiteX3" fmla="*/ 9631 w 640596"/>
              <a:gd name="connsiteY3" fmla="*/ 6903720 h 6903720"/>
              <a:gd name="connsiteX4" fmla="*/ 105457 w 640596"/>
              <a:gd name="connsiteY4" fmla="*/ 6376601 h 6903720"/>
              <a:gd name="connsiteX5" fmla="*/ 326271 w 640596"/>
              <a:gd name="connsiteY5" fmla="*/ 3478349 h 6903720"/>
              <a:gd name="connsiteX6" fmla="*/ 105457 w 640596"/>
              <a:gd name="connsiteY6" fmla="*/ 580097 h 690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96" h="6903720">
                <a:moveTo>
                  <a:pt x="0" y="0"/>
                </a:moveTo>
                <a:lnTo>
                  <a:pt x="640596" y="0"/>
                </a:lnTo>
                <a:lnTo>
                  <a:pt x="640596" y="6903720"/>
                </a:lnTo>
                <a:lnTo>
                  <a:pt x="9631" y="6903720"/>
                </a:lnTo>
                <a:lnTo>
                  <a:pt x="105457" y="6376601"/>
                </a:lnTo>
                <a:cubicBezTo>
                  <a:pt x="247644" y="5485795"/>
                  <a:pt x="326271" y="4506403"/>
                  <a:pt x="326271" y="3478349"/>
                </a:cubicBezTo>
                <a:cubicBezTo>
                  <a:pt x="326271" y="2450295"/>
                  <a:pt x="247644" y="1470904"/>
                  <a:pt x="105457" y="580097"/>
                </a:cubicBezTo>
                <a:close/>
              </a:path>
            </a:pathLst>
          </a:custGeom>
          <a:gradFill>
            <a:gsLst>
              <a:gs pos="0">
                <a:srgbClr val="203864">
                  <a:lumMod val="88000"/>
                  <a:lumOff val="12000"/>
                </a:srgbClr>
              </a:gs>
              <a:gs pos="40000">
                <a:srgbClr val="203864"/>
              </a:gs>
              <a:gs pos="100000">
                <a:srgbClr val="203864">
                  <a:lumMod val="79000"/>
                  <a:lumOff val="21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AB5F9DA7-B2DC-46BA-90F3-9EFA78EB5E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7325"/>
            <a:ext cx="24050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1835" y="2336800"/>
            <a:ext cx="6858000" cy="2387600"/>
          </a:xfrm>
        </p:spPr>
        <p:txBody>
          <a:bodyPr anchor="b">
            <a:normAutofit/>
          </a:bodyPr>
          <a:lstStyle>
            <a:lvl1pPr algn="r">
              <a:defRPr sz="4000" b="1" baseline="0">
                <a:solidFill>
                  <a:srgbClr val="203864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1835" y="5820568"/>
            <a:ext cx="6858000" cy="755329"/>
          </a:xfrm>
        </p:spPr>
        <p:txBody>
          <a:bodyPr>
            <a:noAutofit/>
          </a:bodyPr>
          <a:lstStyle>
            <a:lvl1pPr marL="0" indent="0" algn="r">
              <a:buNone/>
              <a:defRPr sz="1800" baseline="0">
                <a:solidFill>
                  <a:srgbClr val="20386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541463" y="4975869"/>
            <a:ext cx="6854825" cy="865187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>
                <a:solidFill>
                  <a:srgbClr val="203864"/>
                </a:solidFill>
                <a:latin typeface="+mj-lt"/>
              </a:defRPr>
            </a:lvl1pPr>
            <a:lvl2pPr marL="457200" indent="0" algn="r">
              <a:buFontTx/>
              <a:buNone/>
              <a:defRPr>
                <a:solidFill>
                  <a:srgbClr val="203864"/>
                </a:solidFill>
                <a:latin typeface="Museo 100" panose="02000000000000000000" pitchFamily="50" charset="0"/>
              </a:defRPr>
            </a:lvl2pPr>
            <a:lvl3pPr marL="914400" indent="0" algn="r">
              <a:buFontTx/>
              <a:buNone/>
              <a:defRPr>
                <a:solidFill>
                  <a:srgbClr val="203864"/>
                </a:solidFill>
                <a:latin typeface="Museo 100" panose="02000000000000000000" pitchFamily="50" charset="0"/>
              </a:defRPr>
            </a:lvl3pPr>
            <a:lvl4pPr marL="1371600" indent="0" algn="r">
              <a:buFontTx/>
              <a:buNone/>
              <a:defRPr sz="2000" baseline="0">
                <a:solidFill>
                  <a:srgbClr val="203864"/>
                </a:solidFill>
                <a:latin typeface="Museo 300" panose="02000000000000000000" pitchFamily="50" charset="0"/>
              </a:defRPr>
            </a:lvl4pPr>
            <a:lvl5pPr marL="1828800" indent="0" algn="r">
              <a:buFontTx/>
              <a:buNone/>
              <a:defRPr>
                <a:solidFill>
                  <a:srgbClr val="203864"/>
                </a:solidFill>
                <a:latin typeface="Museo 100" panose="02000000000000000000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8012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DA56A05-179B-4F63-A59F-08B69BECE168}"/>
              </a:ext>
            </a:extLst>
          </p:cNvPr>
          <p:cNvSpPr/>
          <p:nvPr userDrawn="1"/>
        </p:nvSpPr>
        <p:spPr>
          <a:xfrm rot="10800000">
            <a:off x="-25400" y="0"/>
            <a:ext cx="762000" cy="6858000"/>
          </a:xfrm>
          <a:custGeom>
            <a:avLst/>
            <a:gdLst>
              <a:gd name="connsiteX0" fmla="*/ 0 w 640596"/>
              <a:gd name="connsiteY0" fmla="*/ 0 h 6903720"/>
              <a:gd name="connsiteX1" fmla="*/ 640596 w 640596"/>
              <a:gd name="connsiteY1" fmla="*/ 0 h 6903720"/>
              <a:gd name="connsiteX2" fmla="*/ 640596 w 640596"/>
              <a:gd name="connsiteY2" fmla="*/ 6903720 h 6903720"/>
              <a:gd name="connsiteX3" fmla="*/ 9631 w 640596"/>
              <a:gd name="connsiteY3" fmla="*/ 6903720 h 6903720"/>
              <a:gd name="connsiteX4" fmla="*/ 105457 w 640596"/>
              <a:gd name="connsiteY4" fmla="*/ 6376601 h 6903720"/>
              <a:gd name="connsiteX5" fmla="*/ 326271 w 640596"/>
              <a:gd name="connsiteY5" fmla="*/ 3478349 h 6903720"/>
              <a:gd name="connsiteX6" fmla="*/ 105457 w 640596"/>
              <a:gd name="connsiteY6" fmla="*/ 580097 h 690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96" h="6903720">
                <a:moveTo>
                  <a:pt x="0" y="0"/>
                </a:moveTo>
                <a:lnTo>
                  <a:pt x="640596" y="0"/>
                </a:lnTo>
                <a:lnTo>
                  <a:pt x="640596" y="6903720"/>
                </a:lnTo>
                <a:lnTo>
                  <a:pt x="9631" y="6903720"/>
                </a:lnTo>
                <a:lnTo>
                  <a:pt x="105457" y="6376601"/>
                </a:lnTo>
                <a:cubicBezTo>
                  <a:pt x="247644" y="5485795"/>
                  <a:pt x="326271" y="4506403"/>
                  <a:pt x="326271" y="3478349"/>
                </a:cubicBezTo>
                <a:cubicBezTo>
                  <a:pt x="326271" y="2450295"/>
                  <a:pt x="247644" y="1470904"/>
                  <a:pt x="105457" y="580097"/>
                </a:cubicBezTo>
                <a:close/>
              </a:path>
            </a:pathLst>
          </a:custGeom>
          <a:gradFill>
            <a:gsLst>
              <a:gs pos="0">
                <a:srgbClr val="203864">
                  <a:lumMod val="88000"/>
                  <a:lumOff val="12000"/>
                </a:srgbClr>
              </a:gs>
              <a:gs pos="40000">
                <a:srgbClr val="203864"/>
              </a:gs>
              <a:gs pos="100000">
                <a:srgbClr val="203864">
                  <a:lumMod val="79000"/>
                  <a:lumOff val="21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17219236-2636-4E1F-A113-C90D0AF2F8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80975"/>
            <a:ext cx="4365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60ECF7-110E-4445-879F-A94B53782E4E}"/>
              </a:ext>
            </a:extLst>
          </p:cNvPr>
          <p:cNvCxnSpPr/>
          <p:nvPr userDrawn="1"/>
        </p:nvCxnSpPr>
        <p:spPr>
          <a:xfrm flipH="1">
            <a:off x="714375" y="1003300"/>
            <a:ext cx="8124825" cy="0"/>
          </a:xfrm>
          <a:prstGeom prst="line">
            <a:avLst/>
          </a:prstGeom>
          <a:ln w="22225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9">
            <a:extLst>
              <a:ext uri="{FF2B5EF4-FFF2-40B4-BE49-F238E27FC236}">
                <a16:creationId xmlns:a16="http://schemas.microsoft.com/office/drawing/2014/main" id="{B16188BB-75A9-4AFA-99A9-672F00BC9A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4" t="40280" b="11444"/>
          <a:stretch>
            <a:fillRect/>
          </a:stretch>
        </p:blipFill>
        <p:spPr bwMode="auto">
          <a:xfrm>
            <a:off x="8140700" y="6592888"/>
            <a:ext cx="9334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49275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203864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03864"/>
                </a:solidFill>
                <a:latin typeface="+mj-lt"/>
              </a:defRPr>
            </a:lvl1pPr>
            <a:lvl2pPr>
              <a:defRPr>
                <a:solidFill>
                  <a:srgbClr val="203864"/>
                </a:solidFill>
                <a:latin typeface="+mj-lt"/>
              </a:defRPr>
            </a:lvl2pPr>
            <a:lvl3pPr>
              <a:defRPr>
                <a:solidFill>
                  <a:srgbClr val="203864"/>
                </a:solidFill>
                <a:latin typeface="+mj-lt"/>
              </a:defRPr>
            </a:lvl3pPr>
            <a:lvl4pPr>
              <a:defRPr>
                <a:solidFill>
                  <a:srgbClr val="203864"/>
                </a:solidFill>
                <a:latin typeface="+mj-lt"/>
              </a:defRPr>
            </a:lvl4pPr>
            <a:lvl5pPr>
              <a:defRPr>
                <a:solidFill>
                  <a:srgbClr val="20386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28650" y="1157288"/>
            <a:ext cx="6667500" cy="6683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203864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rgbClr val="203864"/>
                </a:solidFill>
              </a:defRPr>
            </a:lvl2pPr>
            <a:lvl3pPr marL="914400" indent="0">
              <a:buFontTx/>
              <a:buNone/>
              <a:defRPr>
                <a:solidFill>
                  <a:srgbClr val="203864"/>
                </a:solidFill>
              </a:defRPr>
            </a:lvl3pPr>
            <a:lvl4pPr marL="1371600" indent="0">
              <a:buFontTx/>
              <a:buNone/>
              <a:defRPr>
                <a:solidFill>
                  <a:srgbClr val="203864"/>
                </a:solidFill>
              </a:defRPr>
            </a:lvl4pPr>
            <a:lvl5pPr marL="1828800" indent="0">
              <a:buFontTx/>
              <a:buNone/>
              <a:defRPr>
                <a:solidFill>
                  <a:srgbClr val="203864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2881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A6F36-F4DB-4BCF-8EFE-294CA906D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BCCB2-AE50-42D9-9B64-CA9CCB32DA31}" type="datetimeFigureOut">
              <a:rPr lang="en-US"/>
              <a:pPr>
                <a:defRPr/>
              </a:pPr>
              <a:t>6/11/2020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BA153-2DC1-4A54-9EC7-99231844B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49E75-3157-4EE0-ACE0-AEF5476D8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0F47C-C6C9-4FC0-96E7-EB591BD5E4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401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2A4B53-3DE9-4787-9A89-F9AB673CB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5E522-99BF-45E9-A3D4-E7F6A20A2648}" type="datetimeFigureOut">
              <a:rPr lang="en-US"/>
              <a:pPr>
                <a:defRPr/>
              </a:pPr>
              <a:t>6/11/2020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EA8E65-FCAD-4335-B90A-19EEC599A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4EA740-9175-483A-90F9-6F8AEF51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A7B04-6584-487F-B6BA-164FF7FA57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616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21976C4-FC65-4A97-B23E-DA0DAB12A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E5E75-2324-4DFA-94F4-874C89DF2C4D}" type="datetimeFigureOut">
              <a:rPr lang="en-US"/>
              <a:pPr>
                <a:defRPr/>
              </a:pPr>
              <a:t>6/11/2020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C82C76-0F62-4463-A4A9-BDA41195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4C7BB4-1F7A-4389-AF02-C2AD87A9B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F98FB-11AF-43A0-87CB-FD55B1824E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79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B25D19-620E-4D97-BF26-DDE0994F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E01F2-F81F-45AA-BE25-81AB5CA1C025}" type="datetimeFigureOut">
              <a:rPr lang="en-US"/>
              <a:pPr>
                <a:defRPr/>
              </a:pPr>
              <a:t>6/11/2020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BDFC158-96DC-4325-8835-5D5B61F55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9E38DA4-01DC-4E98-AA3D-CC51AB18F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B07C1-189E-4E34-85C9-9A780DB0E7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284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F7C3479-748C-4C82-A90E-117198BAB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7AC6A-BAE5-406A-9069-6BE751B2837D}" type="datetimeFigureOut">
              <a:rPr lang="en-US"/>
              <a:pPr>
                <a:defRPr/>
              </a:pPr>
              <a:t>6/11/2020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B1E17B3-9A22-4927-8361-E49AB4B0F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C1DB401-C854-479D-AC8C-6D472C3FA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15211-2492-427C-A57E-48D3EFF51D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24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B9768B6C-7AAB-4C88-A122-88CC386E6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145213"/>
            <a:ext cx="4365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8808E4-2809-4AEF-A27C-ADA9DDA7C9AA}"/>
              </a:ext>
            </a:extLst>
          </p:cNvPr>
          <p:cNvCxnSpPr/>
          <p:nvPr userDrawn="1"/>
        </p:nvCxnSpPr>
        <p:spPr>
          <a:xfrm flipH="1">
            <a:off x="171450" y="1003300"/>
            <a:ext cx="8705850" cy="0"/>
          </a:xfrm>
          <a:prstGeom prst="line">
            <a:avLst/>
          </a:prstGeom>
          <a:ln w="22225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>
            <a:extLst>
              <a:ext uri="{FF2B5EF4-FFF2-40B4-BE49-F238E27FC236}">
                <a16:creationId xmlns:a16="http://schemas.microsoft.com/office/drawing/2014/main" id="{2CA43B22-C497-43FC-8380-37B295958A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4" t="40280" b="11444"/>
          <a:stretch>
            <a:fillRect/>
          </a:stretch>
        </p:blipFill>
        <p:spPr bwMode="auto">
          <a:xfrm>
            <a:off x="234950" y="6592888"/>
            <a:ext cx="9334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03864"/>
                </a:solidFill>
                <a:latin typeface="+mj-lt"/>
              </a:defRPr>
            </a:lvl1pPr>
            <a:lvl2pPr>
              <a:defRPr>
                <a:solidFill>
                  <a:srgbClr val="203864"/>
                </a:solidFill>
                <a:latin typeface="+mj-lt"/>
              </a:defRPr>
            </a:lvl2pPr>
            <a:lvl3pPr>
              <a:defRPr>
                <a:solidFill>
                  <a:srgbClr val="203864"/>
                </a:solidFill>
                <a:latin typeface="+mj-lt"/>
              </a:defRPr>
            </a:lvl3pPr>
            <a:lvl4pPr>
              <a:defRPr>
                <a:solidFill>
                  <a:srgbClr val="203864"/>
                </a:solidFill>
                <a:latin typeface="+mj-lt"/>
              </a:defRPr>
            </a:lvl4pPr>
            <a:lvl5pPr>
              <a:defRPr>
                <a:solidFill>
                  <a:srgbClr val="20386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4991" y="200431"/>
            <a:ext cx="7886700" cy="791841"/>
          </a:xfrm>
        </p:spPr>
        <p:txBody>
          <a:bodyPr/>
          <a:lstStyle>
            <a:lvl1pPr>
              <a:defRPr b="0">
                <a:solidFill>
                  <a:srgbClr val="20386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127000" y="1093789"/>
            <a:ext cx="7023100" cy="511276"/>
          </a:xfrm>
        </p:spPr>
        <p:txBody>
          <a:bodyPr/>
          <a:lstStyle>
            <a:lvl1pPr marL="0" indent="0">
              <a:buNone/>
              <a:defRPr>
                <a:solidFill>
                  <a:srgbClr val="20386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289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AA51F4-7D86-4029-89E2-5B985F7D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168C7-3269-43BF-81AB-DC31AC15681D}" type="datetimeFigureOut">
              <a:rPr lang="en-US"/>
              <a:pPr>
                <a:defRPr/>
              </a:pPr>
              <a:t>6/11/2020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F504E0-5A97-4024-AC79-16B5946D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947E5B-6300-49E2-8A67-FD3015E8B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958E3-9A7E-48B4-8C46-6ABE7A487B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645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5A2F52-86B7-4D89-803A-5C74B93E5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4F577-EE3C-41C7-85DE-A94482ED225D}" type="datetimeFigureOut">
              <a:rPr lang="en-US"/>
              <a:pPr>
                <a:defRPr/>
              </a:pPr>
              <a:t>6/11/2020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C706186-74FE-4EA4-AF73-38C1A30CA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E4A51D-7DAD-4F8B-A7C2-627E73A74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80B44-886A-4156-B138-F5A102F786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097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1CD1E-4A27-4355-B014-10662762D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AFEB7-9053-405B-AEC9-AAE63A295AD0}" type="datetimeFigureOut">
              <a:rPr lang="en-US"/>
              <a:pPr>
                <a:defRPr/>
              </a:pPr>
              <a:t>6/11/2020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B59E4-6A8D-4AB9-A3B0-D896898DA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75BFA-A70F-4819-8E8E-2D6DF8FD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290E1-758F-4724-AAA6-C3F115E449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3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58A9E-86E2-4B18-89CF-7415FF31D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4F242-FAD2-42AB-9538-1AD6089D3353}" type="datetimeFigureOut">
              <a:rPr lang="en-US"/>
              <a:pPr>
                <a:defRPr/>
              </a:pPr>
              <a:t>6/11/2020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79594-EAC3-4EC4-89D4-261DCA773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CD3E3-293C-4549-9A35-903A2D5F0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F4824-08EA-4762-B5E0-9B05E6F822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29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E22F28-BFCC-42FA-BFE3-A4CD78F2BC15}"/>
              </a:ext>
            </a:extLst>
          </p:cNvPr>
          <p:cNvSpPr/>
          <p:nvPr userDrawn="1"/>
        </p:nvSpPr>
        <p:spPr>
          <a:xfrm>
            <a:off x="-9525" y="0"/>
            <a:ext cx="9153525" cy="6867525"/>
          </a:xfrm>
          <a:prstGeom prst="rect">
            <a:avLst/>
          </a:prstGeom>
          <a:gradFill>
            <a:gsLst>
              <a:gs pos="0">
                <a:srgbClr val="203864">
                  <a:lumMod val="88000"/>
                  <a:lumOff val="12000"/>
                </a:srgbClr>
              </a:gs>
              <a:gs pos="50000">
                <a:srgbClr val="203864"/>
              </a:gs>
              <a:gs pos="100000">
                <a:srgbClr val="203864">
                  <a:lumMod val="79000"/>
                  <a:lumOff val="21000"/>
                </a:srgb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8FDDC19-84B0-4768-83A8-067BDDB86BFD}"/>
              </a:ext>
            </a:extLst>
          </p:cNvPr>
          <p:cNvSpPr/>
          <p:nvPr userDrawn="1"/>
        </p:nvSpPr>
        <p:spPr>
          <a:xfrm>
            <a:off x="-9525" y="0"/>
            <a:ext cx="1447800" cy="6867525"/>
          </a:xfrm>
          <a:custGeom>
            <a:avLst/>
            <a:gdLst>
              <a:gd name="connsiteX0" fmla="*/ 0 w 1447800"/>
              <a:gd name="connsiteY0" fmla="*/ 0 h 6858000"/>
              <a:gd name="connsiteX1" fmla="*/ 0 w 1447800"/>
              <a:gd name="connsiteY1" fmla="*/ 6858000 h 6858000"/>
              <a:gd name="connsiteX2" fmla="*/ 1447800 w 1447800"/>
              <a:gd name="connsiteY2" fmla="*/ 6858000 h 6858000"/>
              <a:gd name="connsiteX3" fmla="*/ 0 w 14478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6858000">
                <a:moveTo>
                  <a:pt x="0" y="0"/>
                </a:moveTo>
                <a:lnTo>
                  <a:pt x="0" y="6858000"/>
                </a:lnTo>
                <a:lnTo>
                  <a:pt x="144780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0672A6E4-0B27-4FC8-80E9-7E01504E45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5681663"/>
            <a:ext cx="69691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E55576-44EF-4906-BD46-D3B38F5364E5}"/>
              </a:ext>
            </a:extLst>
          </p:cNvPr>
          <p:cNvSpPr/>
          <p:nvPr userDrawn="1"/>
        </p:nvSpPr>
        <p:spPr>
          <a:xfrm>
            <a:off x="1425575" y="3992563"/>
            <a:ext cx="4887913" cy="53975"/>
          </a:xfrm>
          <a:prstGeom prst="rect">
            <a:avLst/>
          </a:prstGeom>
          <a:solidFill>
            <a:srgbClr val="818F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B20A37B1-160E-4422-B076-A01ED09A30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8" t="36079"/>
          <a:stretch>
            <a:fillRect/>
          </a:stretch>
        </p:blipFill>
        <p:spPr bwMode="auto">
          <a:xfrm>
            <a:off x="7061200" y="6178550"/>
            <a:ext cx="19446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010" y="1560112"/>
            <a:ext cx="6858000" cy="2387600"/>
          </a:xfrm>
        </p:spPr>
        <p:txBody>
          <a:bodyPr anchor="b"/>
          <a:lstStyle>
            <a:lvl1pPr algn="l">
              <a:defRPr sz="6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010" y="4175970"/>
            <a:ext cx="6858000" cy="44642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1357313" y="4845050"/>
            <a:ext cx="6434137" cy="94290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4719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B9768B6C-7AAB-4C88-A122-88CC386E6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145213"/>
            <a:ext cx="4365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8808E4-2809-4AEF-A27C-ADA9DDA7C9AA}"/>
              </a:ext>
            </a:extLst>
          </p:cNvPr>
          <p:cNvCxnSpPr/>
          <p:nvPr userDrawn="1"/>
        </p:nvCxnSpPr>
        <p:spPr>
          <a:xfrm flipH="1">
            <a:off x="171450" y="1003300"/>
            <a:ext cx="8705850" cy="0"/>
          </a:xfrm>
          <a:prstGeom prst="line">
            <a:avLst/>
          </a:prstGeom>
          <a:ln w="22225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>
            <a:extLst>
              <a:ext uri="{FF2B5EF4-FFF2-40B4-BE49-F238E27FC236}">
                <a16:creationId xmlns:a16="http://schemas.microsoft.com/office/drawing/2014/main" id="{2CA43B22-C497-43FC-8380-37B295958A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4" t="40280" b="11444"/>
          <a:stretch>
            <a:fillRect/>
          </a:stretch>
        </p:blipFill>
        <p:spPr bwMode="auto">
          <a:xfrm>
            <a:off x="234950" y="6592888"/>
            <a:ext cx="9334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03864"/>
                </a:solidFill>
                <a:latin typeface="+mj-lt"/>
              </a:defRPr>
            </a:lvl1pPr>
            <a:lvl2pPr>
              <a:defRPr>
                <a:solidFill>
                  <a:srgbClr val="203864"/>
                </a:solidFill>
                <a:latin typeface="+mj-lt"/>
              </a:defRPr>
            </a:lvl2pPr>
            <a:lvl3pPr>
              <a:defRPr>
                <a:solidFill>
                  <a:srgbClr val="203864"/>
                </a:solidFill>
                <a:latin typeface="+mj-lt"/>
              </a:defRPr>
            </a:lvl3pPr>
            <a:lvl4pPr>
              <a:defRPr>
                <a:solidFill>
                  <a:srgbClr val="203864"/>
                </a:solidFill>
                <a:latin typeface="+mj-lt"/>
              </a:defRPr>
            </a:lvl4pPr>
            <a:lvl5pPr>
              <a:defRPr>
                <a:solidFill>
                  <a:srgbClr val="20386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4991" y="200431"/>
            <a:ext cx="7886700" cy="791841"/>
          </a:xfrm>
        </p:spPr>
        <p:txBody>
          <a:bodyPr/>
          <a:lstStyle>
            <a:lvl1pPr>
              <a:defRPr b="0">
                <a:solidFill>
                  <a:srgbClr val="20386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127000" y="1093789"/>
            <a:ext cx="7023100" cy="511276"/>
          </a:xfrm>
        </p:spPr>
        <p:txBody>
          <a:bodyPr/>
          <a:lstStyle>
            <a:lvl1pPr marL="0" indent="0">
              <a:buNone/>
              <a:defRPr>
                <a:solidFill>
                  <a:srgbClr val="20386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68436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7A756288-3BB4-4CBF-8076-FA8DA66D66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5137150"/>
            <a:ext cx="11811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03864"/>
                </a:solidFill>
                <a:latin typeface="+mj-lt"/>
              </a:defRPr>
            </a:lvl1pPr>
            <a:lvl2pPr>
              <a:defRPr>
                <a:solidFill>
                  <a:srgbClr val="203864"/>
                </a:solidFill>
                <a:latin typeface="+mj-lt"/>
              </a:defRPr>
            </a:lvl2pPr>
            <a:lvl3pPr>
              <a:defRPr>
                <a:solidFill>
                  <a:srgbClr val="203864"/>
                </a:solidFill>
                <a:latin typeface="+mj-lt"/>
              </a:defRPr>
            </a:lvl3pPr>
            <a:lvl4pPr>
              <a:defRPr>
                <a:solidFill>
                  <a:srgbClr val="203864"/>
                </a:solidFill>
                <a:latin typeface="+mj-lt"/>
              </a:defRPr>
            </a:lvl4pPr>
            <a:lvl5pPr>
              <a:defRPr>
                <a:solidFill>
                  <a:srgbClr val="20386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4991" y="390194"/>
            <a:ext cx="7886700" cy="437921"/>
          </a:xfrm>
        </p:spPr>
        <p:txBody>
          <a:bodyPr/>
          <a:lstStyle>
            <a:lvl1pPr>
              <a:defRPr>
                <a:solidFill>
                  <a:srgbClr val="203864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78360" y="1003136"/>
            <a:ext cx="7023100" cy="51127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20386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8781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243F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C7A87F6D-FC92-4C6D-A3FD-DBC26A600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389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8DDD938B-AF01-48DD-9C6E-3E99BF17E3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125" y="249238"/>
            <a:ext cx="2428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587177"/>
            <a:ext cx="7886700" cy="2852737"/>
          </a:xfrm>
        </p:spPr>
        <p:txBody>
          <a:bodyPr anchor="b"/>
          <a:lstStyle>
            <a:lvl1pPr>
              <a:defRPr sz="6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3016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99FF311-4215-48AE-93AE-F58670A52338}"/>
              </a:ext>
            </a:extLst>
          </p:cNvPr>
          <p:cNvSpPr/>
          <p:nvPr userDrawn="1"/>
        </p:nvSpPr>
        <p:spPr>
          <a:xfrm>
            <a:off x="-9525" y="0"/>
            <a:ext cx="1447800" cy="6867525"/>
          </a:xfrm>
          <a:custGeom>
            <a:avLst/>
            <a:gdLst>
              <a:gd name="connsiteX0" fmla="*/ 0 w 1447800"/>
              <a:gd name="connsiteY0" fmla="*/ 0 h 6858000"/>
              <a:gd name="connsiteX1" fmla="*/ 0 w 1447800"/>
              <a:gd name="connsiteY1" fmla="*/ 6858000 h 6858000"/>
              <a:gd name="connsiteX2" fmla="*/ 1447800 w 1447800"/>
              <a:gd name="connsiteY2" fmla="*/ 6858000 h 6858000"/>
              <a:gd name="connsiteX3" fmla="*/ 0 w 14478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6858000">
                <a:moveTo>
                  <a:pt x="0" y="0"/>
                </a:moveTo>
                <a:lnTo>
                  <a:pt x="0" y="6858000"/>
                </a:lnTo>
                <a:lnTo>
                  <a:pt x="144780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741AD0-1076-4E1C-906F-473CB23FEFA2}"/>
              </a:ext>
            </a:extLst>
          </p:cNvPr>
          <p:cNvSpPr/>
          <p:nvPr userDrawn="1"/>
        </p:nvSpPr>
        <p:spPr>
          <a:xfrm>
            <a:off x="0" y="-9525"/>
            <a:ext cx="9153525" cy="6867525"/>
          </a:xfrm>
          <a:prstGeom prst="rect">
            <a:avLst/>
          </a:prstGeom>
          <a:gradFill>
            <a:gsLst>
              <a:gs pos="0">
                <a:srgbClr val="243F70"/>
              </a:gs>
              <a:gs pos="50000">
                <a:srgbClr val="203864"/>
              </a:gs>
              <a:gs pos="100000">
                <a:srgbClr val="203864">
                  <a:lumMod val="79000"/>
                  <a:lumOff val="21000"/>
                </a:srgb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ED42F3A-A5C6-4F9A-A75C-776258089FAB}"/>
              </a:ext>
            </a:extLst>
          </p:cNvPr>
          <p:cNvSpPr/>
          <p:nvPr userDrawn="1"/>
        </p:nvSpPr>
        <p:spPr>
          <a:xfrm>
            <a:off x="0" y="-9525"/>
            <a:ext cx="1447800" cy="6867525"/>
          </a:xfrm>
          <a:custGeom>
            <a:avLst/>
            <a:gdLst>
              <a:gd name="connsiteX0" fmla="*/ 0 w 1447800"/>
              <a:gd name="connsiteY0" fmla="*/ 0 h 6858000"/>
              <a:gd name="connsiteX1" fmla="*/ 0 w 1447800"/>
              <a:gd name="connsiteY1" fmla="*/ 6858000 h 6858000"/>
              <a:gd name="connsiteX2" fmla="*/ 1447800 w 1447800"/>
              <a:gd name="connsiteY2" fmla="*/ 6858000 h 6858000"/>
              <a:gd name="connsiteX3" fmla="*/ 0 w 14478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6858000">
                <a:moveTo>
                  <a:pt x="0" y="0"/>
                </a:moveTo>
                <a:lnTo>
                  <a:pt x="0" y="6858000"/>
                </a:lnTo>
                <a:lnTo>
                  <a:pt x="144780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6C046CD-1625-409F-ADAF-425A27E2BE5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162175" y="5186363"/>
            <a:ext cx="50577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dirty="0">
                <a:solidFill>
                  <a:schemeClr val="bg1"/>
                </a:solidFill>
                <a:latin typeface="+mj-lt"/>
              </a:rPr>
              <a:t>Proven Services.</a:t>
            </a:r>
          </a:p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dirty="0">
                <a:solidFill>
                  <a:schemeClr val="bg1"/>
                </a:solidFill>
                <a:latin typeface="+mj-lt"/>
              </a:rPr>
              <a:t>Extraordinary Support.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E2521A1A-1377-4B6A-A74A-C0BBF04931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1781175"/>
            <a:ext cx="2955925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182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890E47-7ED8-40FF-9807-210EE60C1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16935-25AB-4734-9F63-D7BCBE128B4D}" type="datetimeFigureOut">
              <a:rPr lang="en-US"/>
              <a:pPr>
                <a:defRPr/>
              </a:pPr>
              <a:t>6/11/2020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9F85E1-AB57-4971-B8F0-4B6A2F9E9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A18E6F-33D1-4648-A17D-C2AF367DB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A5C94-2A9E-40D4-8FD7-9100C759F6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1ACF4005-CD5D-47AE-8EFF-B50F699FF1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4" t="40280" b="11444"/>
          <a:stretch>
            <a:fillRect/>
          </a:stretch>
        </p:blipFill>
        <p:spPr bwMode="auto">
          <a:xfrm>
            <a:off x="8094663" y="6583923"/>
            <a:ext cx="9334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FF2CF66C-20BB-4A2C-844B-A9AC0E5754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" y="6139423"/>
            <a:ext cx="4365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78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7A756288-3BB4-4CBF-8076-FA8DA66D66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5137150"/>
            <a:ext cx="11811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03864"/>
                </a:solidFill>
                <a:latin typeface="+mj-lt"/>
              </a:defRPr>
            </a:lvl1pPr>
            <a:lvl2pPr>
              <a:defRPr>
                <a:solidFill>
                  <a:srgbClr val="203864"/>
                </a:solidFill>
                <a:latin typeface="+mj-lt"/>
              </a:defRPr>
            </a:lvl2pPr>
            <a:lvl3pPr>
              <a:defRPr>
                <a:solidFill>
                  <a:srgbClr val="203864"/>
                </a:solidFill>
                <a:latin typeface="+mj-lt"/>
              </a:defRPr>
            </a:lvl3pPr>
            <a:lvl4pPr>
              <a:defRPr>
                <a:solidFill>
                  <a:srgbClr val="203864"/>
                </a:solidFill>
                <a:latin typeface="+mj-lt"/>
              </a:defRPr>
            </a:lvl4pPr>
            <a:lvl5pPr>
              <a:defRPr>
                <a:solidFill>
                  <a:srgbClr val="20386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4991" y="390194"/>
            <a:ext cx="7886700" cy="437921"/>
          </a:xfrm>
        </p:spPr>
        <p:txBody>
          <a:bodyPr/>
          <a:lstStyle>
            <a:lvl1pPr>
              <a:defRPr>
                <a:solidFill>
                  <a:srgbClr val="203864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78360" y="1003136"/>
            <a:ext cx="7023100" cy="51127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20386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32452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75D375-8CF3-405F-97FD-F0150CBEA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C484B-2561-4FEE-9BA3-9972C382BAEE}" type="datetimeFigureOut">
              <a:rPr lang="en-US"/>
              <a:pPr>
                <a:defRPr/>
              </a:pPr>
              <a:t>6/11/2020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4CCF8A9-4EFD-4C97-A3C9-E78FAF10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FC814DD-D2BE-4845-982D-29CB15137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87475-213F-4317-845B-D43DC51FBA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D87DD09-35A8-40E0-9B05-1FE75958D150}"/>
              </a:ext>
            </a:extLst>
          </p:cNvPr>
          <p:cNvSpPr/>
          <p:nvPr userDrawn="1"/>
        </p:nvSpPr>
        <p:spPr>
          <a:xfrm rot="10800000">
            <a:off x="-25400" y="0"/>
            <a:ext cx="762000" cy="6858000"/>
          </a:xfrm>
          <a:custGeom>
            <a:avLst/>
            <a:gdLst>
              <a:gd name="connsiteX0" fmla="*/ 0 w 640596"/>
              <a:gd name="connsiteY0" fmla="*/ 0 h 6903720"/>
              <a:gd name="connsiteX1" fmla="*/ 640596 w 640596"/>
              <a:gd name="connsiteY1" fmla="*/ 0 h 6903720"/>
              <a:gd name="connsiteX2" fmla="*/ 640596 w 640596"/>
              <a:gd name="connsiteY2" fmla="*/ 6903720 h 6903720"/>
              <a:gd name="connsiteX3" fmla="*/ 9631 w 640596"/>
              <a:gd name="connsiteY3" fmla="*/ 6903720 h 6903720"/>
              <a:gd name="connsiteX4" fmla="*/ 105457 w 640596"/>
              <a:gd name="connsiteY4" fmla="*/ 6376601 h 6903720"/>
              <a:gd name="connsiteX5" fmla="*/ 326271 w 640596"/>
              <a:gd name="connsiteY5" fmla="*/ 3478349 h 6903720"/>
              <a:gd name="connsiteX6" fmla="*/ 105457 w 640596"/>
              <a:gd name="connsiteY6" fmla="*/ 580097 h 690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96" h="6903720">
                <a:moveTo>
                  <a:pt x="0" y="0"/>
                </a:moveTo>
                <a:lnTo>
                  <a:pt x="640596" y="0"/>
                </a:lnTo>
                <a:lnTo>
                  <a:pt x="640596" y="6903720"/>
                </a:lnTo>
                <a:lnTo>
                  <a:pt x="9631" y="6903720"/>
                </a:lnTo>
                <a:lnTo>
                  <a:pt x="105457" y="6376601"/>
                </a:lnTo>
                <a:cubicBezTo>
                  <a:pt x="247644" y="5485795"/>
                  <a:pt x="326271" y="4506403"/>
                  <a:pt x="326271" y="3478349"/>
                </a:cubicBezTo>
                <a:cubicBezTo>
                  <a:pt x="326271" y="2450295"/>
                  <a:pt x="247644" y="1470904"/>
                  <a:pt x="105457" y="580097"/>
                </a:cubicBezTo>
                <a:close/>
              </a:path>
            </a:pathLst>
          </a:custGeom>
          <a:gradFill>
            <a:gsLst>
              <a:gs pos="0">
                <a:srgbClr val="203864">
                  <a:lumMod val="88000"/>
                  <a:lumOff val="12000"/>
                </a:srgbClr>
              </a:gs>
              <a:gs pos="40000">
                <a:srgbClr val="203864"/>
              </a:gs>
              <a:gs pos="100000">
                <a:srgbClr val="203864">
                  <a:lumMod val="79000"/>
                  <a:lumOff val="21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2EC5608A-A861-44D6-9C4C-1289463B30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80975"/>
            <a:ext cx="4365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CE3B28B3-7FBF-4925-B9ED-B35EA83481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4" t="40280" b="11444"/>
          <a:stretch>
            <a:fillRect/>
          </a:stretch>
        </p:blipFill>
        <p:spPr bwMode="auto">
          <a:xfrm>
            <a:off x="8140700" y="6592888"/>
            <a:ext cx="9334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1E9BE5-1D54-4568-A074-8B8D1610C5FA}"/>
              </a:ext>
            </a:extLst>
          </p:cNvPr>
          <p:cNvCxnSpPr/>
          <p:nvPr userDrawn="1"/>
        </p:nvCxnSpPr>
        <p:spPr>
          <a:xfrm flipH="1">
            <a:off x="714375" y="1003300"/>
            <a:ext cx="8124825" cy="0"/>
          </a:xfrm>
          <a:prstGeom prst="line">
            <a:avLst/>
          </a:prstGeom>
          <a:ln w="22225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1936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ECB9CD4-1AFA-4D10-BA18-BE2D5EFA1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B0E9F-8618-4B39-AF12-FD723C610DAA}" type="datetimeFigureOut">
              <a:rPr lang="en-US"/>
              <a:pPr>
                <a:defRPr/>
              </a:pPr>
              <a:t>6/11/2020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8CC253B-6473-4643-8FCA-921438D2E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2E982DF-6819-430D-9224-1F5295834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F367C-DEBF-46B3-B3ED-8D2B8C43B8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591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18C56C-22A8-40C1-AF33-B09A96848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23518-1492-437D-8F5E-D72C9C376E67}" type="datetimeFigureOut">
              <a:rPr lang="en-US"/>
              <a:pPr>
                <a:defRPr/>
              </a:pPr>
              <a:t>6/11/2020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AEC7F73-AFC5-45E6-B994-4AE67626E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103B49-1DDC-4FC9-B3CA-F771339D7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F85FE-497A-49F9-90A6-C06F4E7C1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0049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6E650D-36A1-4799-9B6D-1731433EC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D2C3D-67E5-4118-A8C2-9F920C9F14A8}" type="datetimeFigureOut">
              <a:rPr lang="en-US"/>
              <a:pPr>
                <a:defRPr/>
              </a:pPr>
              <a:t>6/11/2020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19B5B81-9999-4F6B-94EE-583D3E29C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3B1ACC-7A89-4821-94F2-0A0B548A2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74620-5BDB-4DBF-8B8C-F9B792F85A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923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F0210-9A89-48B5-9FBD-5051FCDF4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17EAB-70CC-4E2F-A0C9-AA926879A74F}" type="datetimeFigureOut">
              <a:rPr lang="en-US"/>
              <a:pPr>
                <a:defRPr/>
              </a:pPr>
              <a:t>6/11/2020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B1D6C-7993-43D3-80C6-CD728AEBF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B2DC4-1567-42C3-850D-B6CB1EE7F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0F89A-C4E3-4BA9-85F1-CF6A3FC91A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4587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21FDD-997C-45E1-9A72-D37E0A426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78E1D-D145-4373-92F6-07D1BD6F7811}" type="datetimeFigureOut">
              <a:rPr lang="en-US"/>
              <a:pPr>
                <a:defRPr/>
              </a:pPr>
              <a:t>6/11/2020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79BBE-65F4-4F9C-877A-56E02164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F1E8B-3882-40EE-991F-CEBD0C228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5B5F1-93D2-475C-A68B-16C5DC8346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98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C7A87F6D-FC92-4C6D-A3FD-DBC26A600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11275" b="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FD4AA0-BF31-4AD1-A86A-8CE02ED2ECBD}"/>
              </a:ext>
            </a:extLst>
          </p:cNvPr>
          <p:cNvSpPr/>
          <p:nvPr userDrawn="1"/>
        </p:nvSpPr>
        <p:spPr>
          <a:xfrm>
            <a:off x="0" y="-9525"/>
            <a:ext cx="9153525" cy="6867525"/>
          </a:xfrm>
          <a:prstGeom prst="rect">
            <a:avLst/>
          </a:prstGeom>
          <a:gradFill>
            <a:gsLst>
              <a:gs pos="0">
                <a:srgbClr val="203864">
                  <a:lumMod val="88000"/>
                  <a:lumOff val="12000"/>
                  <a:alpha val="60000"/>
                </a:srgbClr>
              </a:gs>
              <a:gs pos="50000">
                <a:srgbClr val="203864">
                  <a:alpha val="60000"/>
                </a:srgbClr>
              </a:gs>
              <a:gs pos="100000">
                <a:srgbClr val="203864">
                  <a:lumMod val="79000"/>
                  <a:lumOff val="21000"/>
                  <a:alpha val="6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8DDD938B-AF01-48DD-9C6E-3E99BF17E3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9238"/>
            <a:ext cx="2428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587177"/>
            <a:ext cx="7886700" cy="2852737"/>
          </a:xfrm>
        </p:spPr>
        <p:txBody>
          <a:bodyPr anchor="b"/>
          <a:lstStyle>
            <a:lvl1pPr>
              <a:defRPr sz="6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39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99FF311-4215-48AE-93AE-F58670A52338}"/>
              </a:ext>
            </a:extLst>
          </p:cNvPr>
          <p:cNvSpPr/>
          <p:nvPr userDrawn="1"/>
        </p:nvSpPr>
        <p:spPr>
          <a:xfrm>
            <a:off x="-9525" y="0"/>
            <a:ext cx="1447800" cy="6867525"/>
          </a:xfrm>
          <a:custGeom>
            <a:avLst/>
            <a:gdLst>
              <a:gd name="connsiteX0" fmla="*/ 0 w 1447800"/>
              <a:gd name="connsiteY0" fmla="*/ 0 h 6858000"/>
              <a:gd name="connsiteX1" fmla="*/ 0 w 1447800"/>
              <a:gd name="connsiteY1" fmla="*/ 6858000 h 6858000"/>
              <a:gd name="connsiteX2" fmla="*/ 1447800 w 1447800"/>
              <a:gd name="connsiteY2" fmla="*/ 6858000 h 6858000"/>
              <a:gd name="connsiteX3" fmla="*/ 0 w 14478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6858000">
                <a:moveTo>
                  <a:pt x="0" y="0"/>
                </a:moveTo>
                <a:lnTo>
                  <a:pt x="0" y="6858000"/>
                </a:lnTo>
                <a:lnTo>
                  <a:pt x="144780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741AD0-1076-4E1C-906F-473CB23FEFA2}"/>
              </a:ext>
            </a:extLst>
          </p:cNvPr>
          <p:cNvSpPr/>
          <p:nvPr userDrawn="1"/>
        </p:nvSpPr>
        <p:spPr>
          <a:xfrm>
            <a:off x="0" y="-9525"/>
            <a:ext cx="9153525" cy="6867525"/>
          </a:xfrm>
          <a:prstGeom prst="rect">
            <a:avLst/>
          </a:prstGeom>
          <a:gradFill>
            <a:gsLst>
              <a:gs pos="0">
                <a:srgbClr val="203864">
                  <a:lumMod val="88000"/>
                  <a:lumOff val="12000"/>
                </a:srgbClr>
              </a:gs>
              <a:gs pos="50000">
                <a:srgbClr val="203864"/>
              </a:gs>
              <a:gs pos="100000">
                <a:srgbClr val="203864">
                  <a:lumMod val="79000"/>
                  <a:lumOff val="21000"/>
                </a:srgb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ED42F3A-A5C6-4F9A-A75C-776258089FAB}"/>
              </a:ext>
            </a:extLst>
          </p:cNvPr>
          <p:cNvSpPr/>
          <p:nvPr userDrawn="1"/>
        </p:nvSpPr>
        <p:spPr>
          <a:xfrm>
            <a:off x="0" y="-9525"/>
            <a:ext cx="1447800" cy="6867525"/>
          </a:xfrm>
          <a:custGeom>
            <a:avLst/>
            <a:gdLst>
              <a:gd name="connsiteX0" fmla="*/ 0 w 1447800"/>
              <a:gd name="connsiteY0" fmla="*/ 0 h 6858000"/>
              <a:gd name="connsiteX1" fmla="*/ 0 w 1447800"/>
              <a:gd name="connsiteY1" fmla="*/ 6858000 h 6858000"/>
              <a:gd name="connsiteX2" fmla="*/ 1447800 w 1447800"/>
              <a:gd name="connsiteY2" fmla="*/ 6858000 h 6858000"/>
              <a:gd name="connsiteX3" fmla="*/ 0 w 14478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6858000">
                <a:moveTo>
                  <a:pt x="0" y="0"/>
                </a:moveTo>
                <a:lnTo>
                  <a:pt x="0" y="6858000"/>
                </a:lnTo>
                <a:lnTo>
                  <a:pt x="144780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6C046CD-1625-409F-ADAF-425A27E2BE5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162175" y="5186363"/>
            <a:ext cx="50577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dirty="0">
                <a:solidFill>
                  <a:schemeClr val="bg1"/>
                </a:solidFill>
                <a:latin typeface="+mj-lt"/>
              </a:rPr>
              <a:t>Proven Services.</a:t>
            </a:r>
          </a:p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dirty="0">
                <a:solidFill>
                  <a:schemeClr val="bg1"/>
                </a:solidFill>
                <a:latin typeface="+mj-lt"/>
              </a:rPr>
              <a:t>Extraordinary Support.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E2521A1A-1377-4B6A-A74A-C0BBF04931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1781175"/>
            <a:ext cx="2955925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68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890E47-7ED8-40FF-9807-210EE60C1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16935-25AB-4734-9F63-D7BCBE128B4D}" type="datetimeFigureOut">
              <a:rPr lang="en-US"/>
              <a:pPr>
                <a:defRPr/>
              </a:pPr>
              <a:t>6/11/2020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9F85E1-AB57-4971-B8F0-4B6A2F9E9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A18E6F-33D1-4648-A17D-C2AF367DB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A5C94-2A9E-40D4-8FD7-9100C759F6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9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75D375-8CF3-405F-97FD-F0150CBEA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C484B-2561-4FEE-9BA3-9972C382BAEE}" type="datetimeFigureOut">
              <a:rPr lang="en-US"/>
              <a:pPr>
                <a:defRPr/>
              </a:pPr>
              <a:t>6/11/2020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4CCF8A9-4EFD-4C97-A3C9-E78FAF10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FC814DD-D2BE-4845-982D-29CB15137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87475-213F-4317-845B-D43DC51FBA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36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ECB9CD4-1AFA-4D10-BA18-BE2D5EFA1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B0E9F-8618-4B39-AF12-FD723C610DAA}" type="datetimeFigureOut">
              <a:rPr lang="en-US"/>
              <a:pPr>
                <a:defRPr/>
              </a:pPr>
              <a:t>6/11/2020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8CC253B-6473-4643-8FCA-921438D2E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2E982DF-6819-430D-9224-1F5295834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F367C-DEBF-46B3-B3ED-8D2B8C43B8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40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18C56C-22A8-40C1-AF33-B09A96848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23518-1492-437D-8F5E-D72C9C376E67}" type="datetimeFigureOut">
              <a:rPr lang="en-US"/>
              <a:pPr>
                <a:defRPr/>
              </a:pPr>
              <a:t>6/11/2020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AEC7F73-AFC5-45E6-B994-4AE67626E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103B49-1DDC-4FC9-B3CA-F771339D7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F85FE-497A-49F9-90A6-C06F4E7C1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38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21F8B79-AA8A-4FEA-8D23-B7462609BCB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3B40B4A-C864-4623-8564-BD5B6E0AEC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F874-BC3C-440E-BE45-685493FE4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B8CB2A-3F23-46DE-BBC3-396159BA85D8}" type="datetimeFigureOut">
              <a:rPr lang="en-US"/>
              <a:pPr>
                <a:defRPr/>
              </a:pPr>
              <a:t>6/11/2020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54F6A-C54A-4C24-9E08-FDB705E48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63C33-FE3F-4AB3-BF68-1F359112A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6D0F53-6340-4D3C-BE00-A6324F23E8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C0D1A556-A196-4A58-8818-BE315B1E454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91CDCBD8-CBA6-49BB-A786-1A1E9333D3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CCDB4-8340-49D7-8327-8B8882AF1A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A1003F-C17D-4D8B-807E-D52CFB8E9DD9}" type="datetimeFigureOut">
              <a:rPr lang="en-US"/>
              <a:pPr>
                <a:defRPr/>
              </a:pPr>
              <a:t>6/11/2020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81CD7-E8B0-49BA-BE1B-77C1FDE96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81FB0-E4CD-4678-A8C8-EAA8799BD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9DF5E6-C4EA-4521-9E73-B94FE58A1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21F8B79-AA8A-4FEA-8D23-B7462609BCB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3B40B4A-C864-4623-8564-BD5B6E0AEC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F874-BC3C-440E-BE45-685493FE4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B8CB2A-3F23-46DE-BBC3-396159BA85D8}" type="datetimeFigureOut">
              <a:rPr lang="en-US"/>
              <a:pPr>
                <a:defRPr/>
              </a:pPr>
              <a:t>6/11/2020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54F6A-C54A-4C24-9E08-FDB705E48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63C33-FE3F-4AB3-BF68-1F359112A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6D0F53-6340-4D3C-BE00-A6324F23E8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9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lliscompany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Jeff.Webster@trelliscompany.or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asey.Klepfer@trelliscompany.or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lliscompany.org/research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>
            <a:extLst>
              <a:ext uri="{FF2B5EF4-FFF2-40B4-BE49-F238E27FC236}">
                <a16:creationId xmlns:a16="http://schemas.microsoft.com/office/drawing/2014/main" id="{107D8F62-AA96-491F-8886-B8FE2B311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18" y="1417828"/>
            <a:ext cx="8053627" cy="160246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/>
              <a:t>Work, Family, and Financial Aid:</a:t>
            </a:r>
            <a:br>
              <a:rPr lang="en-US" sz="4800" dirty="0"/>
            </a:br>
            <a:r>
              <a:rPr lang="en-US" sz="4400" dirty="0"/>
              <a:t>How do Students Pay for College?</a:t>
            </a:r>
            <a:endParaRPr lang="en-US" alt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1939C6-F405-40C6-AA73-AD8C02FA5C1E}"/>
              </a:ext>
            </a:extLst>
          </p:cNvPr>
          <p:cNvSpPr txBox="1"/>
          <p:nvPr/>
        </p:nvSpPr>
        <p:spPr>
          <a:xfrm>
            <a:off x="1513332" y="3514591"/>
            <a:ext cx="5224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SFARN Conference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49C649-F424-3C4D-ADBC-C1510E8A0E95}"/>
              </a:ext>
            </a:extLst>
          </p:cNvPr>
          <p:cNvSpPr txBox="1"/>
          <p:nvPr/>
        </p:nvSpPr>
        <p:spPr>
          <a:xfrm>
            <a:off x="1365929" y="4285491"/>
            <a:ext cx="5224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Kasey Klepfer</a:t>
            </a:r>
          </a:p>
          <a:p>
            <a:r>
              <a:rPr lang="en-US" sz="2800" dirty="0">
                <a:solidFill>
                  <a:schemeClr val="bg1"/>
                </a:solidFill>
              </a:rPr>
              <a:t>Senior Research Analyst, Trellis</a:t>
            </a:r>
          </a:p>
          <a:p>
            <a:r>
              <a:rPr lang="en-US" sz="2800" dirty="0" err="1">
                <a:solidFill>
                  <a:schemeClr val="bg1"/>
                </a:solidFill>
              </a:rPr>
              <a:t>Kasey.Klepfer@trelliscompany.org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>
            <a:extLst>
              <a:ext uri="{FF2B5EF4-FFF2-40B4-BE49-F238E27FC236}">
                <a16:creationId xmlns:a16="http://schemas.microsoft.com/office/drawing/2014/main" id="{0A0BEA72-381B-4607-BDFD-EC9D4DEBF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" y="200025"/>
            <a:ext cx="78867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Working While in College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3FE73-E864-4E06-864A-948A9C0CE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870" y="5021179"/>
            <a:ext cx="8857385" cy="1215848"/>
          </a:xfrm>
        </p:spPr>
        <p:txBody>
          <a:bodyPr/>
          <a:lstStyle/>
          <a:p>
            <a:r>
              <a:rPr lang="en-US" b="1" dirty="0"/>
              <a:t>Respondents with jobs at 4-year institutions were more likely to identify as students first and workers second. </a:t>
            </a:r>
            <a:endParaRPr lang="en-US" sz="16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47E1214-B6FB-404B-B2D2-791F3A00A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9270998"/>
              </p:ext>
            </p:extLst>
          </p:nvPr>
        </p:nvGraphicFramePr>
        <p:xfrm>
          <a:off x="481263" y="1235241"/>
          <a:ext cx="8037095" cy="3400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6796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>
            <a:extLst>
              <a:ext uri="{FF2B5EF4-FFF2-40B4-BE49-F238E27FC236}">
                <a16:creationId xmlns:a16="http://schemas.microsoft.com/office/drawing/2014/main" id="{0A0BEA72-381B-4607-BDFD-EC9D4DEBF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" y="200025"/>
            <a:ext cx="78867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How Students Pay for College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3FE73-E864-4E06-864A-948A9C0CE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870" y="4667534"/>
            <a:ext cx="8857385" cy="1569493"/>
          </a:xfrm>
        </p:spPr>
        <p:txBody>
          <a:bodyPr/>
          <a:lstStyle/>
          <a:p>
            <a:r>
              <a:rPr lang="en-US" b="1" dirty="0"/>
              <a:t>Respondents at 4-year institutions – and their parents – take out student loans at greater rates than students at 2-year institutions</a:t>
            </a:r>
            <a:r>
              <a:rPr lang="en-US" dirty="0"/>
              <a:t>. </a:t>
            </a:r>
            <a:endParaRPr lang="en-US" sz="1200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F7A42D4-88BE-466B-8064-58A6D4389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1291135"/>
              </p:ext>
            </p:extLst>
          </p:nvPr>
        </p:nvGraphicFramePr>
        <p:xfrm>
          <a:off x="332604" y="1188062"/>
          <a:ext cx="8561916" cy="317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1914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>
            <a:extLst>
              <a:ext uri="{FF2B5EF4-FFF2-40B4-BE49-F238E27FC236}">
                <a16:creationId xmlns:a16="http://schemas.microsoft.com/office/drawing/2014/main" id="{0A0BEA72-381B-4607-BDFD-EC9D4DEBF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" y="200025"/>
            <a:ext cx="78867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Student Borrowing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3FE73-E864-4E06-864A-948A9C0CE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870" y="4974581"/>
            <a:ext cx="8857385" cy="1262446"/>
          </a:xfrm>
        </p:spPr>
        <p:txBody>
          <a:bodyPr/>
          <a:lstStyle/>
          <a:p>
            <a:r>
              <a:rPr lang="en-US" b="1" dirty="0"/>
              <a:t>Many students that borrow have little confidence in their ability to repay</a:t>
            </a:r>
            <a:r>
              <a:rPr lang="en-US" dirty="0"/>
              <a:t>.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49FE3CA-D0FD-40F7-A2F5-4CA9753335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8304083"/>
              </p:ext>
            </p:extLst>
          </p:nvPr>
        </p:nvGraphicFramePr>
        <p:xfrm>
          <a:off x="518012" y="1299235"/>
          <a:ext cx="8032430" cy="3368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9538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>
            <a:extLst>
              <a:ext uri="{FF2B5EF4-FFF2-40B4-BE49-F238E27FC236}">
                <a16:creationId xmlns:a16="http://schemas.microsoft.com/office/drawing/2014/main" id="{0A0BEA72-381B-4607-BDFD-EC9D4DEBF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" y="200025"/>
            <a:ext cx="78867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Student Borrowing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3FE73-E864-4E06-864A-948A9C0CE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870" y="4974581"/>
            <a:ext cx="8857385" cy="1262446"/>
          </a:xfrm>
        </p:spPr>
        <p:txBody>
          <a:bodyPr/>
          <a:lstStyle/>
          <a:p>
            <a:r>
              <a:rPr lang="en-US" b="1" dirty="0"/>
              <a:t>Students seldom estimate their student debt correctly – even while they are still in school.</a:t>
            </a:r>
            <a:r>
              <a:rPr lang="en-US" dirty="0"/>
              <a:t>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A6764A8-BF5F-47AA-A047-4856470270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1072935"/>
              </p:ext>
            </p:extLst>
          </p:nvPr>
        </p:nvGraphicFramePr>
        <p:xfrm>
          <a:off x="336884" y="1106905"/>
          <a:ext cx="8181474" cy="3593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4495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>
            <a:extLst>
              <a:ext uri="{FF2B5EF4-FFF2-40B4-BE49-F238E27FC236}">
                <a16:creationId xmlns:a16="http://schemas.microsoft.com/office/drawing/2014/main" id="{0A0BEA72-381B-4607-BDFD-EC9D4DEBF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" y="200025"/>
            <a:ext cx="78867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How Students Pay for College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3FE73-E864-4E06-864A-948A9C0CE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870" y="4667534"/>
            <a:ext cx="8857385" cy="1569493"/>
          </a:xfrm>
        </p:spPr>
        <p:txBody>
          <a:bodyPr/>
          <a:lstStyle/>
          <a:p>
            <a:r>
              <a:rPr lang="en-US" b="1" dirty="0"/>
              <a:t>Credit cards are common but come with uncomfortable risks.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More than a quarter of respondents at 2-year (27 percent) and 4-year (29 percent) institutions report that they use credit cards to pay for college. </a:t>
            </a:r>
            <a:endParaRPr lang="en-US" sz="1200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F7A42D4-88BE-466B-8064-58A6D4389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894379"/>
              </p:ext>
            </p:extLst>
          </p:nvPr>
        </p:nvGraphicFramePr>
        <p:xfrm>
          <a:off x="332604" y="1188062"/>
          <a:ext cx="8561916" cy="317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8FEA2BE-FBFB-3047-8BAF-1F0A8C7C93C6}"/>
              </a:ext>
            </a:extLst>
          </p:cNvPr>
          <p:cNvCxnSpPr/>
          <p:nvPr/>
        </p:nvCxnSpPr>
        <p:spPr>
          <a:xfrm>
            <a:off x="6045200" y="3429000"/>
            <a:ext cx="728133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631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>
            <a:extLst>
              <a:ext uri="{FF2B5EF4-FFF2-40B4-BE49-F238E27FC236}">
                <a16:creationId xmlns:a16="http://schemas.microsoft.com/office/drawing/2014/main" id="{0A0BEA72-381B-4607-BDFD-EC9D4DEBF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" y="200025"/>
            <a:ext cx="78867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Credit Cards and Risky Borrowing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3FE73-E864-4E06-864A-948A9C0CE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870" y="4973052"/>
            <a:ext cx="8857385" cy="1263975"/>
          </a:xfrm>
        </p:spPr>
        <p:txBody>
          <a:bodyPr/>
          <a:lstStyle/>
          <a:p>
            <a:r>
              <a:rPr lang="en-US" b="1" dirty="0"/>
              <a:t>Students are also making a purchases on a credit card for things they do not have money for.</a:t>
            </a:r>
            <a:r>
              <a:rPr lang="en-US" dirty="0"/>
              <a:t> </a:t>
            </a:r>
            <a:endParaRPr lang="en-US" b="1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CCBAC8B-8B69-43F2-A0CF-DE809027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4990853"/>
              </p:ext>
            </p:extLst>
          </p:nvPr>
        </p:nvGraphicFramePr>
        <p:xfrm>
          <a:off x="316832" y="1313849"/>
          <a:ext cx="8474242" cy="3450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6752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>
            <a:extLst>
              <a:ext uri="{FF2B5EF4-FFF2-40B4-BE49-F238E27FC236}">
                <a16:creationId xmlns:a16="http://schemas.microsoft.com/office/drawing/2014/main" id="{0A0BEA72-381B-4607-BDFD-EC9D4DEBF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" y="200025"/>
            <a:ext cx="78867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Credit Cards and Risky Borrowing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3FE73-E864-4E06-864A-948A9C0CE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870" y="4973052"/>
            <a:ext cx="8857385" cy="1263975"/>
          </a:xfrm>
        </p:spPr>
        <p:txBody>
          <a:bodyPr/>
          <a:lstStyle/>
          <a:p>
            <a:r>
              <a:rPr lang="en-US" b="1" dirty="0"/>
              <a:t>Although many credit card users do pay their bill on time, many are not paying off their full balance.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7902D31-8F62-4722-B2F7-FF6763E8A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/>
        </p:nvGraphicFramePr>
        <p:xfrm>
          <a:off x="184870" y="1115021"/>
          <a:ext cx="4387130" cy="336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1855EC8-11D6-4BC0-BE23-F6B212E0F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/>
        </p:nvGraphicFramePr>
        <p:xfrm>
          <a:off x="4613562" y="1115020"/>
          <a:ext cx="4345568" cy="336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78709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>
            <a:extLst>
              <a:ext uri="{FF2B5EF4-FFF2-40B4-BE49-F238E27FC236}">
                <a16:creationId xmlns:a16="http://schemas.microsoft.com/office/drawing/2014/main" id="{0A0BEA72-381B-4607-BDFD-EC9D4DEBF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" y="200025"/>
            <a:ext cx="78867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Credit Cards and Risky Borrowing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3FE73-E864-4E06-864A-948A9C0CE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870" y="4620126"/>
            <a:ext cx="8857385" cy="1616902"/>
          </a:xfrm>
        </p:spPr>
        <p:txBody>
          <a:bodyPr/>
          <a:lstStyle/>
          <a:p>
            <a:r>
              <a:rPr lang="en-US" b="1" dirty="0"/>
              <a:t>Although less common than credit card borrowing, students also turn to payday and auto title loans. </a:t>
            </a:r>
            <a:endParaRPr lang="en-US" sz="8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7768D46-4BAA-4E40-A3D8-33D944CA6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1913799"/>
              </p:ext>
            </p:extLst>
          </p:nvPr>
        </p:nvGraphicFramePr>
        <p:xfrm>
          <a:off x="429125" y="1299411"/>
          <a:ext cx="8185485" cy="304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246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>
            <a:extLst>
              <a:ext uri="{FF2B5EF4-FFF2-40B4-BE49-F238E27FC236}">
                <a16:creationId xmlns:a16="http://schemas.microsoft.com/office/drawing/2014/main" id="{0A0BEA72-381B-4607-BDFD-EC9D4DEBF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" y="200025"/>
            <a:ext cx="78867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How Students Pay for College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3FE73-E864-4E06-864A-948A9C0CE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604" y="4367284"/>
            <a:ext cx="8709651" cy="1869743"/>
          </a:xfrm>
        </p:spPr>
        <p:txBody>
          <a:bodyPr/>
          <a:lstStyle/>
          <a:p>
            <a:r>
              <a:rPr lang="en-US" sz="2400" b="1" dirty="0"/>
              <a:t>Students also use a variety of other sources to pay for college.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Support from parents and/or family</a:t>
            </a:r>
          </a:p>
          <a:p>
            <a:pPr lvl="1"/>
            <a:r>
              <a:rPr lang="en-US" sz="2000" dirty="0"/>
              <a:t>Personal Savings</a:t>
            </a:r>
          </a:p>
          <a:p>
            <a:pPr lvl="1"/>
            <a:r>
              <a:rPr lang="en-US" sz="2000" dirty="0"/>
              <a:t>Grants</a:t>
            </a:r>
          </a:p>
          <a:p>
            <a:pPr lvl="1"/>
            <a:r>
              <a:rPr lang="en-US" sz="2000" dirty="0"/>
              <a:t>Scholarships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F7A42D4-88BE-466B-8064-58A6D4389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851169"/>
              </p:ext>
            </p:extLst>
          </p:nvPr>
        </p:nvGraphicFramePr>
        <p:xfrm>
          <a:off x="332604" y="1188062"/>
          <a:ext cx="8561916" cy="3063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7E291A0-3552-FA44-8F5F-E0145CE5C050}"/>
              </a:ext>
            </a:extLst>
          </p:cNvPr>
          <p:cNvCxnSpPr>
            <a:cxnSpLocks/>
          </p:cNvCxnSpPr>
          <p:nvPr/>
        </p:nvCxnSpPr>
        <p:spPr>
          <a:xfrm>
            <a:off x="1456267" y="3708400"/>
            <a:ext cx="795866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9FF463-4C3E-8748-8D7A-33D8C23EB565}"/>
              </a:ext>
            </a:extLst>
          </p:cNvPr>
          <p:cNvCxnSpPr>
            <a:cxnSpLocks/>
          </p:cNvCxnSpPr>
          <p:nvPr/>
        </p:nvCxnSpPr>
        <p:spPr>
          <a:xfrm>
            <a:off x="4233334" y="3708400"/>
            <a:ext cx="643466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FC0CA6-909A-8349-B18E-FE2DE3001C53}"/>
              </a:ext>
            </a:extLst>
          </p:cNvPr>
          <p:cNvCxnSpPr/>
          <p:nvPr/>
        </p:nvCxnSpPr>
        <p:spPr>
          <a:xfrm>
            <a:off x="2506133" y="3513667"/>
            <a:ext cx="491067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CFCBC6-43DE-EA42-9771-4C531786EB76}"/>
              </a:ext>
            </a:extLst>
          </p:cNvPr>
          <p:cNvCxnSpPr/>
          <p:nvPr/>
        </p:nvCxnSpPr>
        <p:spPr>
          <a:xfrm>
            <a:off x="5164667" y="3302000"/>
            <a:ext cx="677333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187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>
            <a:extLst>
              <a:ext uri="{FF2B5EF4-FFF2-40B4-BE49-F238E27FC236}">
                <a16:creationId xmlns:a16="http://schemas.microsoft.com/office/drawing/2014/main" id="{0A0BEA72-381B-4607-BDFD-EC9D4DEBF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" y="200025"/>
            <a:ext cx="78867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Affordability Concerns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3FE73-E864-4E06-864A-948A9C0CE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604" y="4636169"/>
            <a:ext cx="8561916" cy="1584816"/>
          </a:xfrm>
        </p:spPr>
        <p:txBody>
          <a:bodyPr/>
          <a:lstStyle/>
          <a:p>
            <a:r>
              <a:rPr lang="en-US" b="1" dirty="0"/>
              <a:t>Even with the variety of sources students use to pay for college, many students still signal concern with being able to afford college.</a:t>
            </a:r>
            <a:r>
              <a:rPr lang="en-US" dirty="0"/>
              <a:t>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B29615E-7F88-455E-9F79-F792D60060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2559884"/>
              </p:ext>
            </p:extLst>
          </p:nvPr>
        </p:nvGraphicFramePr>
        <p:xfrm>
          <a:off x="546888" y="1258094"/>
          <a:ext cx="8133347" cy="31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1015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DC0E7E-E5B8-4994-BD1F-C313619C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009"/>
            <a:ext cx="7886700" cy="4599954"/>
          </a:xfrm>
        </p:spPr>
        <p:txBody>
          <a:bodyPr/>
          <a:lstStyle/>
          <a:p>
            <a:r>
              <a:rPr lang="en-US" sz="2000" dirty="0"/>
              <a:t>Trellis Company (</a:t>
            </a:r>
            <a:r>
              <a:rPr lang="en-US" sz="2000" u="sng" dirty="0">
                <a:hlinkClick r:id="rId3"/>
              </a:rPr>
              <a:t>www.trelliscompany.org</a:t>
            </a:r>
            <a:r>
              <a:rPr lang="en-US" sz="2000" dirty="0"/>
              <a:t>) is a nonprofit 501(c)(3) corporation with the dual mission of helping student borrowers successfully repay their education loans and promoting access and success in higher education. </a:t>
            </a:r>
          </a:p>
          <a:p>
            <a:endParaRPr lang="en-US" sz="2000" dirty="0"/>
          </a:p>
          <a:p>
            <a:r>
              <a:rPr lang="en-US" sz="2000" dirty="0"/>
              <a:t>For over 40 years, Trellis Company has provided individualized services to student loan borrowers and support to institutions and communities.</a:t>
            </a:r>
          </a:p>
          <a:p>
            <a:endParaRPr lang="en-US" sz="2000" dirty="0"/>
          </a:p>
          <a:p>
            <a:r>
              <a:rPr lang="en-US" sz="2000" dirty="0"/>
              <a:t>Trellis offers the Student Financial Wellness Survey (SFWS) free of charge to institutions as part of our community investment work.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B48BB9-F243-40F7-AAF3-9237E1CF4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Trellis Company</a:t>
            </a:r>
          </a:p>
        </p:txBody>
      </p:sp>
    </p:spTree>
    <p:extLst>
      <p:ext uri="{BB962C8B-B14F-4D97-AF65-F5344CB8AC3E}">
        <p14:creationId xmlns:p14="http://schemas.microsoft.com/office/powerpoint/2010/main" val="2111221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>
            <a:extLst>
              <a:ext uri="{FF2B5EF4-FFF2-40B4-BE49-F238E27FC236}">
                <a16:creationId xmlns:a16="http://schemas.microsoft.com/office/drawing/2014/main" id="{0A0BEA72-381B-4607-BDFD-EC9D4DEBF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" y="200025"/>
            <a:ext cx="78867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Affordability Concerns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3FE73-E864-4E06-864A-948A9C0CE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604" y="4839117"/>
            <a:ext cx="8561916" cy="1381867"/>
          </a:xfrm>
        </p:spPr>
        <p:txBody>
          <a:bodyPr/>
          <a:lstStyle/>
          <a:p>
            <a:r>
              <a:rPr lang="en-US" b="1" dirty="0"/>
              <a:t>Many students also lacked a financial plan to return for the next semester.</a:t>
            </a:r>
            <a:r>
              <a:rPr lang="en-US" dirty="0"/>
              <a:t>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A654F30-0746-41C1-AF2A-45E98562A3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0991500"/>
              </p:ext>
            </p:extLst>
          </p:nvPr>
        </p:nvGraphicFramePr>
        <p:xfrm>
          <a:off x="332604" y="1323474"/>
          <a:ext cx="8217838" cy="3184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2799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>
            <a:extLst>
              <a:ext uri="{FF2B5EF4-FFF2-40B4-BE49-F238E27FC236}">
                <a16:creationId xmlns:a16="http://schemas.microsoft.com/office/drawing/2014/main" id="{0A0BEA72-381B-4607-BDFD-EC9D4DEBF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95" y="200025"/>
            <a:ext cx="8997805" cy="700727"/>
          </a:xfrm>
        </p:spPr>
        <p:txBody>
          <a:bodyPr/>
          <a:lstStyle/>
          <a:p>
            <a:pPr defTabSz="914400"/>
            <a:r>
              <a:rPr lang="en-US" sz="3600" dirty="0">
                <a:solidFill>
                  <a:schemeClr val="tx2"/>
                </a:solidFill>
              </a:rPr>
              <a:t>How Institutions Can Help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486B7350-413D-4CC9-8116-E49AFB3569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427743"/>
              </p:ext>
            </p:extLst>
          </p:nvPr>
        </p:nvGraphicFramePr>
        <p:xfrm>
          <a:off x="244475" y="1176994"/>
          <a:ext cx="8655050" cy="5084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4044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>
            <a:extLst>
              <a:ext uri="{FF2B5EF4-FFF2-40B4-BE49-F238E27FC236}">
                <a16:creationId xmlns:a16="http://schemas.microsoft.com/office/drawing/2014/main" id="{0A0BEA72-381B-4607-BDFD-EC9D4DEBF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95" y="200025"/>
            <a:ext cx="8997805" cy="700727"/>
          </a:xfrm>
        </p:spPr>
        <p:txBody>
          <a:bodyPr/>
          <a:lstStyle/>
          <a:p>
            <a:pPr defTabSz="914400"/>
            <a:r>
              <a:rPr lang="en-US" sz="3600" dirty="0">
                <a:solidFill>
                  <a:schemeClr val="tx2"/>
                </a:solidFill>
              </a:rPr>
              <a:t>How Institutions Can Help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486B7350-413D-4CC9-8116-E49AFB3569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961680"/>
              </p:ext>
            </p:extLst>
          </p:nvPr>
        </p:nvGraphicFramePr>
        <p:xfrm>
          <a:off x="244475" y="1176994"/>
          <a:ext cx="8655050" cy="5084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9431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>
            <a:extLst>
              <a:ext uri="{FF2B5EF4-FFF2-40B4-BE49-F238E27FC236}">
                <a16:creationId xmlns:a16="http://schemas.microsoft.com/office/drawing/2014/main" id="{0A0BEA72-381B-4607-BDFD-EC9D4DEBF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2729"/>
            <a:ext cx="7886700" cy="7921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b="1" dirty="0"/>
              <a:t>Questions?</a:t>
            </a:r>
            <a:endParaRPr lang="en-US" altLang="en-US" dirty="0"/>
          </a:p>
        </p:txBody>
      </p:sp>
      <p:sp>
        <p:nvSpPr>
          <p:cNvPr id="12292" name="Text Placeholder 3">
            <a:extLst>
              <a:ext uri="{FF2B5EF4-FFF2-40B4-BE49-F238E27FC236}">
                <a16:creationId xmlns:a16="http://schemas.microsoft.com/office/drawing/2014/main" id="{0FFC6036-614E-44C6-8D52-A1807980A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0450" y="1327476"/>
            <a:ext cx="7023100" cy="5152031"/>
          </a:xfrm>
        </p:spPr>
        <p:txBody>
          <a:bodyPr/>
          <a:lstStyle/>
          <a:p>
            <a:pPr eaLnBrk="1" hangingPunct="1">
              <a:defRPr/>
            </a:pP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2400" u="sng" dirty="0"/>
              <a:t>Contact Info:</a:t>
            </a:r>
          </a:p>
          <a:p>
            <a:pPr eaLnBrk="1" hangingPunct="1">
              <a:defRPr/>
            </a:pPr>
            <a:endParaRPr lang="en-US" altLang="en-US" sz="1600" dirty="0"/>
          </a:p>
          <a:p>
            <a:pPr eaLnBrk="1" hangingPunct="1">
              <a:defRPr/>
            </a:pPr>
            <a:r>
              <a:rPr lang="en-US" altLang="en-US" sz="2400" dirty="0"/>
              <a:t>Bryan Ashton, Vice President of Community Investment &amp; Government Affairs</a:t>
            </a:r>
          </a:p>
          <a:p>
            <a:pPr eaLnBrk="1" hangingPunct="1">
              <a:defRPr/>
            </a:pPr>
            <a:r>
              <a:rPr lang="en-US" altLang="en-US" sz="1600" dirty="0">
                <a:hlinkClick r:id="rId3"/>
              </a:rPr>
              <a:t>Bryan.Ashton@trelliscompany.org</a:t>
            </a:r>
            <a:endParaRPr lang="en-US" altLang="en-US" sz="1600" dirty="0"/>
          </a:p>
          <a:p>
            <a:pPr eaLnBrk="1" hangingPunct="1">
              <a:defRPr/>
            </a:pPr>
            <a:endParaRPr lang="en-US" altLang="en-US" sz="1600" dirty="0"/>
          </a:p>
          <a:p>
            <a:pPr eaLnBrk="1" hangingPunct="1">
              <a:defRPr/>
            </a:pPr>
            <a:r>
              <a:rPr lang="en-US" altLang="en-US" sz="2400" dirty="0"/>
              <a:t>Jeff Webster, Director of Research</a:t>
            </a:r>
          </a:p>
          <a:p>
            <a:pPr eaLnBrk="1" hangingPunct="1">
              <a:defRPr/>
            </a:pPr>
            <a:r>
              <a:rPr lang="en-US" altLang="en-US" sz="1600" dirty="0">
                <a:hlinkClick r:id="rId3"/>
              </a:rPr>
              <a:t>Jeff.Webster@trelliscompany.org</a:t>
            </a:r>
            <a:endParaRPr lang="en-US" altLang="en-US" sz="1600" dirty="0"/>
          </a:p>
          <a:p>
            <a:pPr eaLnBrk="1" hangingPunct="1">
              <a:defRPr/>
            </a:pPr>
            <a:endParaRPr lang="en-US" altLang="en-US" sz="1600" dirty="0"/>
          </a:p>
          <a:p>
            <a:pPr eaLnBrk="1" hangingPunct="1">
              <a:defRPr/>
            </a:pPr>
            <a:r>
              <a:rPr lang="en-US" altLang="en-US" sz="2400" dirty="0"/>
              <a:t>Kasey Klepfer, Senior Research Analyst</a:t>
            </a:r>
          </a:p>
          <a:p>
            <a:pPr eaLnBrk="1" hangingPunct="1">
              <a:defRPr/>
            </a:pPr>
            <a:r>
              <a:rPr lang="en-US" altLang="en-US" sz="1600" dirty="0">
                <a:hlinkClick r:id="rId4"/>
              </a:rPr>
              <a:t>Kasey.Klepfer@trelliscompany.org</a:t>
            </a:r>
            <a:endParaRPr lang="en-US" altLang="en-US" sz="1600" dirty="0"/>
          </a:p>
          <a:p>
            <a:pPr eaLnBrk="1" hangingPunct="1">
              <a:defRPr/>
            </a:pPr>
            <a:endParaRPr lang="en-US" altLang="en-US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8BD2F1-A8CB-4CA5-9AB5-E44EEF873C64}"/>
              </a:ext>
            </a:extLst>
          </p:cNvPr>
          <p:cNvSpPr/>
          <p:nvPr/>
        </p:nvSpPr>
        <p:spPr>
          <a:xfrm>
            <a:off x="1060450" y="1131534"/>
            <a:ext cx="756493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en-US" sz="2800" dirty="0">
                <a:solidFill>
                  <a:srgbClr val="203864"/>
                </a:solidFill>
                <a:latin typeface="Calibri Light" panose="020F0302020204030204"/>
              </a:rPr>
              <a:t>Please follow us on Twitter: @</a:t>
            </a:r>
            <a:r>
              <a:rPr lang="en-US" altLang="en-US" sz="2800" dirty="0" err="1">
                <a:solidFill>
                  <a:srgbClr val="203864"/>
                </a:solidFill>
                <a:latin typeface="Calibri Light" panose="020F0302020204030204"/>
              </a:rPr>
              <a:t>TrellisResearch</a:t>
            </a:r>
            <a:endParaRPr lang="en-US" altLang="en-US" sz="2800" dirty="0">
              <a:solidFill>
                <a:srgbClr val="203864"/>
              </a:solidFill>
              <a:latin typeface="Calibri Light" panose="020F030202020403020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DC0E7E-E5B8-4994-BD1F-C313619C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4974"/>
            <a:ext cx="7886700" cy="4811989"/>
          </a:xfrm>
        </p:spPr>
        <p:txBody>
          <a:bodyPr/>
          <a:lstStyle/>
          <a:p>
            <a:r>
              <a:rPr lang="en-US" sz="2000" dirty="0"/>
              <a:t>Trellis Research provides colleges and policymakers insight into student success through the lens of college affordability.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We invite you to visit our library of publications at </a:t>
            </a:r>
            <a:r>
              <a:rPr lang="en-US" sz="2000" u="sng" dirty="0">
                <a:hlinkClick r:id="rId3"/>
              </a:rPr>
              <a:t>www.trelliscompany.org/research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Please follow us on Twitter @</a:t>
            </a:r>
            <a:r>
              <a:rPr lang="en-US" sz="2000" dirty="0" err="1"/>
              <a:t>TrellisResearch</a:t>
            </a:r>
            <a:r>
              <a:rPr lang="en-US" sz="2000" dirty="0"/>
              <a:t> for notifications of new research publications and discussions of a variety of higher education topics.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B48BB9-F243-40F7-AAF3-9237E1CF4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Trellis Research</a:t>
            </a:r>
          </a:p>
        </p:txBody>
      </p:sp>
    </p:spTree>
    <p:extLst>
      <p:ext uri="{BB962C8B-B14F-4D97-AF65-F5344CB8AC3E}">
        <p14:creationId xmlns:p14="http://schemas.microsoft.com/office/powerpoint/2010/main" val="1731743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>
            <a:extLst>
              <a:ext uri="{FF2B5EF4-FFF2-40B4-BE49-F238E27FC236}">
                <a16:creationId xmlns:a16="http://schemas.microsoft.com/office/drawing/2014/main" id="{D8ED2D15-AC71-4386-9E4D-07B70967B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49" y="4235116"/>
            <a:ext cx="8793419" cy="2952944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1800" dirty="0"/>
              <a:t>Survey launched on October 21, 2019</a:t>
            </a:r>
          </a:p>
          <a:p>
            <a:pPr eaLnBrk="1" hangingPunct="1">
              <a:defRPr/>
            </a:pPr>
            <a:r>
              <a:rPr lang="en-US" altLang="en-US" sz="1800" dirty="0"/>
              <a:t>Open for three weeks</a:t>
            </a:r>
          </a:p>
          <a:p>
            <a:pPr eaLnBrk="1" hangingPunct="1">
              <a:defRPr/>
            </a:pPr>
            <a:r>
              <a:rPr lang="en-US" altLang="en-US" sz="1800" dirty="0"/>
              <a:t>Seventy-eight institutions across 20 states participated:</a:t>
            </a:r>
          </a:p>
          <a:p>
            <a:pPr lvl="1" eaLnBrk="1" hangingPunct="1">
              <a:defRPr/>
            </a:pPr>
            <a:r>
              <a:rPr lang="en-US" altLang="en-US" sz="1600" dirty="0"/>
              <a:t>54 Public 2-year institutions</a:t>
            </a:r>
            <a:endParaRPr lang="en-US" altLang="en-US" sz="800" dirty="0"/>
          </a:p>
          <a:p>
            <a:pPr lvl="1" eaLnBrk="1" hangingPunct="1">
              <a:defRPr/>
            </a:pPr>
            <a:r>
              <a:rPr lang="en-US" altLang="en-US" sz="1600" dirty="0"/>
              <a:t>15 Public 4-Year Institutions</a:t>
            </a:r>
          </a:p>
          <a:p>
            <a:pPr lvl="1" eaLnBrk="1" hangingPunct="1">
              <a:defRPr/>
            </a:pPr>
            <a:r>
              <a:rPr lang="en-US" altLang="en-US" sz="1600" dirty="0"/>
              <a:t>9 Private 4-Year Institutions</a:t>
            </a:r>
          </a:p>
          <a:p>
            <a:pPr marL="0" indent="0" eaLnBrk="1" hangingPunct="1">
              <a:buNone/>
              <a:defRPr/>
            </a:pPr>
            <a:endParaRPr lang="en-US" sz="1800" dirty="0"/>
          </a:p>
          <a:p>
            <a:pPr eaLnBrk="1" hangingPunct="1">
              <a:defRPr/>
            </a:pPr>
            <a:endParaRPr lang="en-US" altLang="en-US" sz="1800" dirty="0"/>
          </a:p>
          <a:p>
            <a:pPr eaLnBrk="1" hangingPunct="1">
              <a:defRPr/>
            </a:pPr>
            <a:endParaRPr lang="en-US" altLang="en-US" sz="2000" dirty="0"/>
          </a:p>
        </p:txBody>
      </p:sp>
      <p:sp>
        <p:nvSpPr>
          <p:cNvPr id="12291" name="Title 2">
            <a:extLst>
              <a:ext uri="{FF2B5EF4-FFF2-40B4-BE49-F238E27FC236}">
                <a16:creationId xmlns:a16="http://schemas.microsoft.com/office/drawing/2014/main" id="{0A0BEA72-381B-4607-BDFD-EC9D4DEBF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" y="200025"/>
            <a:ext cx="836295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Student Financial Wellness Survey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A141AE4-0DC8-4EE9-AB1D-74930FEB8C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376004"/>
              </p:ext>
            </p:extLst>
          </p:nvPr>
        </p:nvGraphicFramePr>
        <p:xfrm>
          <a:off x="240632" y="1074056"/>
          <a:ext cx="8362950" cy="2840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2400">
                  <a:extLst>
                    <a:ext uri="{9D8B030D-6E8A-4147-A177-3AD203B41FA5}">
                      <a16:colId xmlns:a16="http://schemas.microsoft.com/office/drawing/2014/main" val="36380268"/>
                    </a:ext>
                  </a:extLst>
                </a:gridCol>
                <a:gridCol w="2874764">
                  <a:extLst>
                    <a:ext uri="{9D8B030D-6E8A-4147-A177-3AD203B41FA5}">
                      <a16:colId xmlns:a16="http://schemas.microsoft.com/office/drawing/2014/main" val="3483903733"/>
                    </a:ext>
                  </a:extLst>
                </a:gridCol>
                <a:gridCol w="3145786">
                  <a:extLst>
                    <a:ext uri="{9D8B030D-6E8A-4147-A177-3AD203B41FA5}">
                      <a16:colId xmlns:a16="http://schemas.microsoft.com/office/drawing/2014/main" val="2534077884"/>
                    </a:ext>
                  </a:extLst>
                </a:gridCol>
              </a:tblGrid>
              <a:tr h="565965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Survey Metrics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Fall 2019 SFWS Undergraduate Cohort</a:t>
                      </a:r>
                      <a:endParaRPr lang="en-US" sz="1800" dirty="0"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286865"/>
                  </a:ext>
                </a:extLst>
              </a:tr>
              <a:tr h="2829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600"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</a:rPr>
                        <a:t>Two-year Institutions</a:t>
                      </a:r>
                      <a:endParaRPr lang="en-US" sz="1800"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</a:rPr>
                        <a:t>Four-year Institutions</a:t>
                      </a:r>
                      <a:endParaRPr lang="en-US" sz="1800" dirty="0"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8285224"/>
                  </a:ext>
                </a:extLst>
              </a:tr>
              <a:tr h="45237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Survey Population</a:t>
                      </a:r>
                      <a:endParaRPr lang="en-US" sz="1800"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317,547 students</a:t>
                      </a:r>
                      <a:endParaRPr lang="en-US" sz="2000"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169,856 students</a:t>
                      </a:r>
                      <a:endParaRPr lang="en-US" sz="2000"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8095776"/>
                  </a:ext>
                </a:extLst>
              </a:tr>
              <a:tr h="45648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Responses</a:t>
                      </a:r>
                      <a:endParaRPr lang="en-US" sz="1800"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23,684 students</a:t>
                      </a:r>
                      <a:endParaRPr lang="en-US" sz="2000"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14,804 students</a:t>
                      </a:r>
                      <a:endParaRPr lang="en-US" sz="2000"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5998286"/>
                  </a:ext>
                </a:extLst>
              </a:tr>
              <a:tr h="3043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Response Rate</a:t>
                      </a:r>
                      <a:endParaRPr lang="en-US" sz="1800"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7.5%</a:t>
                      </a:r>
                      <a:endParaRPr lang="en-US" sz="2000"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8.7%</a:t>
                      </a:r>
                      <a:endParaRPr lang="en-US" sz="2000"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2221068"/>
                  </a:ext>
                </a:extLst>
              </a:tr>
              <a:tr h="3890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Completion Rate</a:t>
                      </a:r>
                      <a:endParaRPr lang="en-US" sz="1800"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84%</a:t>
                      </a:r>
                      <a:endParaRPr lang="en-US" sz="2000"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82%</a:t>
                      </a:r>
                      <a:endParaRPr lang="en-US" sz="2000"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3657032"/>
                  </a:ext>
                </a:extLst>
              </a:tr>
              <a:tr h="3890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Median Time Spent</a:t>
                      </a:r>
                      <a:endParaRPr lang="en-US" sz="1800" dirty="0"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 minutes</a:t>
                      </a:r>
                      <a:endParaRPr lang="en-US" sz="2000"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 minutes</a:t>
                      </a:r>
                      <a:endParaRPr lang="en-US" sz="2000" dirty="0"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7882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9459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>
            <a:extLst>
              <a:ext uri="{FF2B5EF4-FFF2-40B4-BE49-F238E27FC236}">
                <a16:creationId xmlns:a16="http://schemas.microsoft.com/office/drawing/2014/main" id="{0A0BEA72-381B-4607-BDFD-EC9D4DEBF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682" y="280236"/>
            <a:ext cx="78867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Students Have Unmet Need</a:t>
            </a:r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84A99CBA-057E-4DFB-91CB-2BCCA0B840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1301522"/>
              </p:ext>
            </p:extLst>
          </p:nvPr>
        </p:nvGraphicFramePr>
        <p:xfrm>
          <a:off x="244475" y="1219200"/>
          <a:ext cx="8655050" cy="4833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59A16BD-FCC9-41E7-9DBA-F48EA170A07F}"/>
              </a:ext>
            </a:extLst>
          </p:cNvPr>
          <p:cNvSpPr txBox="1"/>
          <p:nvPr/>
        </p:nvSpPr>
        <p:spPr>
          <a:xfrm>
            <a:off x="1315453" y="6272463"/>
            <a:ext cx="6769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Walizer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Lauren. When Financial Aid Fall Short: New Data Reveal Students Face Thousands in Unmet Need. December 2018. CLASP.</a:t>
            </a:r>
          </a:p>
        </p:txBody>
      </p:sp>
    </p:spTree>
    <p:extLst>
      <p:ext uri="{BB962C8B-B14F-4D97-AF65-F5344CB8AC3E}">
        <p14:creationId xmlns:p14="http://schemas.microsoft.com/office/powerpoint/2010/main" val="1682285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>
            <a:extLst>
              <a:ext uri="{FF2B5EF4-FFF2-40B4-BE49-F238E27FC236}">
                <a16:creationId xmlns:a16="http://schemas.microsoft.com/office/drawing/2014/main" id="{0A0BEA72-381B-4607-BDFD-EC9D4DEBF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" y="200025"/>
            <a:ext cx="78867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Supporting Family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3FE73-E864-4E06-864A-948A9C0CE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604" y="4839117"/>
            <a:ext cx="8561916" cy="1381867"/>
          </a:xfrm>
        </p:spPr>
        <p:txBody>
          <a:bodyPr/>
          <a:lstStyle/>
          <a:p>
            <a:r>
              <a:rPr lang="en-US" b="1" dirty="0"/>
              <a:t>Many students are supporting family while attending college.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6388A03-E46C-462B-8728-DA12F751C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7537627"/>
              </p:ext>
            </p:extLst>
          </p:nvPr>
        </p:nvGraphicFramePr>
        <p:xfrm>
          <a:off x="508000" y="1253067"/>
          <a:ext cx="8303396" cy="321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5858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>
            <a:extLst>
              <a:ext uri="{FF2B5EF4-FFF2-40B4-BE49-F238E27FC236}">
                <a16:creationId xmlns:a16="http://schemas.microsoft.com/office/drawing/2014/main" id="{0A0BEA72-381B-4607-BDFD-EC9D4DEBF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" y="200025"/>
            <a:ext cx="78867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How Students Pay for College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3FE73-E864-4E06-864A-948A9C0CE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870" y="4667534"/>
            <a:ext cx="8857385" cy="1569493"/>
          </a:xfrm>
        </p:spPr>
        <p:txBody>
          <a:bodyPr/>
          <a:lstStyle/>
          <a:p>
            <a:r>
              <a:rPr lang="en-US" b="1" dirty="0"/>
              <a:t>The sources students use to pay for college are broad.</a:t>
            </a:r>
            <a:endParaRPr lang="en-US" sz="1600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F7A42D4-88BE-466B-8064-58A6D4389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8706170"/>
              </p:ext>
            </p:extLst>
          </p:nvPr>
        </p:nvGraphicFramePr>
        <p:xfrm>
          <a:off x="332604" y="1188062"/>
          <a:ext cx="8561916" cy="317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5433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>
            <a:extLst>
              <a:ext uri="{FF2B5EF4-FFF2-40B4-BE49-F238E27FC236}">
                <a16:creationId xmlns:a16="http://schemas.microsoft.com/office/drawing/2014/main" id="{0A0BEA72-381B-4607-BDFD-EC9D4DEBF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" y="200025"/>
            <a:ext cx="78867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How Students Pay for College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3FE73-E864-4E06-864A-948A9C0CE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870" y="4667534"/>
            <a:ext cx="8857385" cy="1569493"/>
          </a:xfrm>
        </p:spPr>
        <p:txBody>
          <a:bodyPr/>
          <a:lstStyle/>
          <a:p>
            <a:r>
              <a:rPr lang="en-US" b="1" dirty="0"/>
              <a:t>Most students use their current employment to pay for college.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Around three in five students at two-year (61 percent) and four-year institutions (59 percent) work to pay for college.</a:t>
            </a:r>
            <a:endParaRPr lang="en-US" sz="1600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F7A42D4-88BE-466B-8064-58A6D4389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0262733"/>
              </p:ext>
            </p:extLst>
          </p:nvPr>
        </p:nvGraphicFramePr>
        <p:xfrm>
          <a:off x="332604" y="1188062"/>
          <a:ext cx="8561916" cy="317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1413DE-7C29-9E4C-8815-195893E9E776}"/>
              </a:ext>
            </a:extLst>
          </p:cNvPr>
          <p:cNvCxnSpPr/>
          <p:nvPr/>
        </p:nvCxnSpPr>
        <p:spPr>
          <a:xfrm>
            <a:off x="541867" y="3589867"/>
            <a:ext cx="795866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579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>
            <a:extLst>
              <a:ext uri="{FF2B5EF4-FFF2-40B4-BE49-F238E27FC236}">
                <a16:creationId xmlns:a16="http://schemas.microsoft.com/office/drawing/2014/main" id="{0A0BEA72-381B-4607-BDFD-EC9D4DEBF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" y="200025"/>
            <a:ext cx="78867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Working While in College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3FE73-E864-4E06-864A-948A9C0CE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870" y="5006839"/>
            <a:ext cx="8857385" cy="1230188"/>
          </a:xfrm>
        </p:spPr>
        <p:txBody>
          <a:bodyPr/>
          <a:lstStyle/>
          <a:p>
            <a:r>
              <a:rPr lang="en-US" b="1" dirty="0"/>
              <a:t>Respondents with jobs at 2-year institutions were more likely report working 40 or more hours while attending college.</a:t>
            </a:r>
            <a:endParaRPr lang="en-US" sz="16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86CE5D7-1DB2-46DB-B9B1-90B149B30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0537329"/>
              </p:ext>
            </p:extLst>
          </p:nvPr>
        </p:nvGraphicFramePr>
        <p:xfrm>
          <a:off x="673767" y="1331494"/>
          <a:ext cx="7886699" cy="3336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598956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20260</TotalTime>
  <Words>1692</Words>
  <Application>Microsoft Office PowerPoint</Application>
  <PresentationFormat>On-screen Show (4:3)</PresentationFormat>
  <Paragraphs>176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Museo 100</vt:lpstr>
      <vt:lpstr>Museo 300</vt:lpstr>
      <vt:lpstr>Times New Roman</vt:lpstr>
      <vt:lpstr>1_Custom Design</vt:lpstr>
      <vt:lpstr>2_Custom Design</vt:lpstr>
      <vt:lpstr>3_Custom Design</vt:lpstr>
      <vt:lpstr>Work, Family, and Financial Aid: How do Students Pay for College?</vt:lpstr>
      <vt:lpstr>About Trellis Company</vt:lpstr>
      <vt:lpstr>About Trellis Research</vt:lpstr>
      <vt:lpstr>Student Financial Wellness Survey</vt:lpstr>
      <vt:lpstr>Students Have Unmet Need</vt:lpstr>
      <vt:lpstr>Supporting Family</vt:lpstr>
      <vt:lpstr>How Students Pay for College</vt:lpstr>
      <vt:lpstr>How Students Pay for College</vt:lpstr>
      <vt:lpstr>Working While in College</vt:lpstr>
      <vt:lpstr>Working While in College</vt:lpstr>
      <vt:lpstr>How Students Pay for College</vt:lpstr>
      <vt:lpstr>Student Borrowing</vt:lpstr>
      <vt:lpstr>Student Borrowing</vt:lpstr>
      <vt:lpstr>How Students Pay for College</vt:lpstr>
      <vt:lpstr>Credit Cards and Risky Borrowing</vt:lpstr>
      <vt:lpstr>Credit Cards and Risky Borrowing</vt:lpstr>
      <vt:lpstr>Credit Cards and Risky Borrowing</vt:lpstr>
      <vt:lpstr>How Students Pay for College</vt:lpstr>
      <vt:lpstr>Affordability Concerns</vt:lpstr>
      <vt:lpstr>Affordability Concerns</vt:lpstr>
      <vt:lpstr>How Institutions Can Help</vt:lpstr>
      <vt:lpstr>How Institutions Can Help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Bellg, Rudy</dc:creator>
  <cp:lastModifiedBy>Klepfer, Kasey</cp:lastModifiedBy>
  <cp:revision>715</cp:revision>
  <cp:lastPrinted>2019-08-21T15:02:42Z</cp:lastPrinted>
  <dcterms:created xsi:type="dcterms:W3CDTF">2017-08-24T18:40:15Z</dcterms:created>
  <dcterms:modified xsi:type="dcterms:W3CDTF">2020-06-11T16:08:47Z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