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Lst>
  <p:sldIdLst>
    <p:sldId id="256" r:id="rId2"/>
    <p:sldId id="257" r:id="rId3"/>
    <p:sldId id="259" r:id="rId4"/>
    <p:sldId id="260" r:id="rId5"/>
    <p:sldId id="261" r:id="rId6"/>
    <p:sldId id="262" r:id="rId7"/>
    <p:sldId id="263" r:id="rId8"/>
    <p:sldId id="258" r:id="rId9"/>
    <p:sldId id="264" r:id="rId10"/>
    <p:sldId id="265" r:id="rId11"/>
    <p:sldId id="267" r:id="rId12"/>
    <p:sldId id="268" r:id="rId13"/>
    <p:sldId id="269" r:id="rId14"/>
    <p:sldId id="270"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6/10/2021</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489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6/10/2021</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3569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6/10/2021</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101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6/10/2021</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25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6/10/2021</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862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6/10/2021</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070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6/10/2021</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330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6/10/2021</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8940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6/10/2021</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2943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6/10/2021</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823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6/10/2021</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81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cap="none" spc="0" baseline="0">
                <a:solidFill>
                  <a:schemeClr val="tx1">
                    <a:tint val="75000"/>
                  </a:schemeClr>
                </a:solidFill>
                <a:latin typeface="+mn-lt"/>
              </a:defRPr>
            </a:lvl1pPr>
          </a:lstStyle>
          <a:p>
            <a:fld id="{82EDB8D0-98ED-4B86-9D5F-E61ADC70144D}" type="datetimeFigureOut">
              <a:rPr lang="en-US" smtClean="0"/>
              <a:pPr/>
              <a:t>6/10/2021</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2480260711"/>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53" r:id="rId6"/>
    <p:sldLayoutId id="2147483849" r:id="rId7"/>
    <p:sldLayoutId id="2147483850" r:id="rId8"/>
    <p:sldLayoutId id="2147483851" r:id="rId9"/>
    <p:sldLayoutId id="2147483852" r:id="rId10"/>
    <p:sldLayoutId id="2147483854"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document/d/1C1-S1mr5TaSydeqdm8kHnSGHSm_EU-yqWF83tG6pmRI/edit?usp=sharing" TargetMode="External"/><Relationship Id="rId2" Type="http://schemas.openxmlformats.org/officeDocument/2006/relationships/hyperlink" Target="https://docs.google.com/forms/d/1lsgV-N5d12OT_798rL6BJP5cdglk1lymdzMU-1pkno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6T9TYz5Uxl0&amp;t=622s" TargetMode="External"/><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Three arrows on bullseye">
            <a:extLst>
              <a:ext uri="{FF2B5EF4-FFF2-40B4-BE49-F238E27FC236}">
                <a16:creationId xmlns:a16="http://schemas.microsoft.com/office/drawing/2014/main" id="{E4C0ABF9-27B6-4111-B5E1-377ECF6D42D9}"/>
              </a:ext>
            </a:extLst>
          </p:cNvPr>
          <p:cNvPicPr>
            <a:picLocks noChangeAspect="1"/>
          </p:cNvPicPr>
          <p:nvPr/>
        </p:nvPicPr>
        <p:blipFill rotWithShape="1">
          <a:blip r:embed="rId2">
            <a:alphaModFix amt="55000"/>
          </a:blip>
          <a:srcRect t="14122"/>
          <a:stretch/>
        </p:blipFill>
        <p:spPr>
          <a:xfrm>
            <a:off x="20" y="10"/>
            <a:ext cx="12191980" cy="6857990"/>
          </a:xfrm>
          <a:prstGeom prst="rect">
            <a:avLst/>
          </a:prstGeom>
        </p:spPr>
      </p:pic>
      <p:sp>
        <p:nvSpPr>
          <p:cNvPr id="62" name="Oval 61">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B53F96-84D9-46FB-A080-BB47625A1D2C}"/>
              </a:ext>
            </a:extLst>
          </p:cNvPr>
          <p:cNvSpPr>
            <a:spLocks noGrp="1"/>
          </p:cNvSpPr>
          <p:nvPr>
            <p:ph type="ctrTitle"/>
          </p:nvPr>
        </p:nvSpPr>
        <p:spPr>
          <a:xfrm>
            <a:off x="3577192" y="1032483"/>
            <a:ext cx="5037616" cy="2982360"/>
          </a:xfrm>
        </p:spPr>
        <p:txBody>
          <a:bodyPr>
            <a:normAutofit/>
          </a:bodyPr>
          <a:lstStyle/>
          <a:p>
            <a:r>
              <a:rPr lang="en-US" sz="3800"/>
              <a:t>Determining the Goals and Success Measures of Student Financial Literacy Programs </a:t>
            </a:r>
          </a:p>
        </p:txBody>
      </p:sp>
      <p:sp>
        <p:nvSpPr>
          <p:cNvPr id="3" name="Subtitle 2">
            <a:extLst>
              <a:ext uri="{FF2B5EF4-FFF2-40B4-BE49-F238E27FC236}">
                <a16:creationId xmlns:a16="http://schemas.microsoft.com/office/drawing/2014/main" id="{460B63D9-3431-4897-B32E-E485F6C2BF1C}"/>
              </a:ext>
            </a:extLst>
          </p:cNvPr>
          <p:cNvSpPr>
            <a:spLocks noGrp="1"/>
          </p:cNvSpPr>
          <p:nvPr>
            <p:ph type="subTitle" idx="1"/>
          </p:nvPr>
        </p:nvSpPr>
        <p:spPr>
          <a:xfrm>
            <a:off x="3577192" y="4106918"/>
            <a:ext cx="5037616" cy="1655762"/>
          </a:xfrm>
        </p:spPr>
        <p:txBody>
          <a:bodyPr>
            <a:normAutofit/>
          </a:bodyPr>
          <a:lstStyle/>
          <a:p>
            <a:r>
              <a:rPr lang="en-US" dirty="0"/>
              <a:t>Ariel Clifton, Glendale Community College (Glendale, Arizona)</a:t>
            </a:r>
          </a:p>
          <a:p>
            <a:endParaRPr lang="en-US" dirty="0"/>
          </a:p>
        </p:txBody>
      </p:sp>
      <p:sp>
        <p:nvSpPr>
          <p:cNvPr id="64" name="Arc 63">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6" name="Oval 65">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988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72E6-F02D-4BE6-A454-53F5BE36B595}"/>
              </a:ext>
            </a:extLst>
          </p:cNvPr>
          <p:cNvSpPr>
            <a:spLocks noGrp="1"/>
          </p:cNvSpPr>
          <p:nvPr>
            <p:ph type="title"/>
          </p:nvPr>
        </p:nvSpPr>
        <p:spPr/>
        <p:txBody>
          <a:bodyPr/>
          <a:lstStyle/>
          <a:p>
            <a:r>
              <a:rPr lang="en-US" dirty="0"/>
              <a:t>Circling back to:</a:t>
            </a:r>
          </a:p>
        </p:txBody>
      </p:sp>
      <p:sp>
        <p:nvSpPr>
          <p:cNvPr id="3" name="Content Placeholder 2">
            <a:extLst>
              <a:ext uri="{FF2B5EF4-FFF2-40B4-BE49-F238E27FC236}">
                <a16:creationId xmlns:a16="http://schemas.microsoft.com/office/drawing/2014/main" id="{230EB8CE-69A9-4A2E-A152-4788E8CD79D8}"/>
              </a:ext>
            </a:extLst>
          </p:cNvPr>
          <p:cNvSpPr>
            <a:spLocks noGrp="1"/>
          </p:cNvSpPr>
          <p:nvPr>
            <p:ph idx="1"/>
          </p:nvPr>
        </p:nvSpPr>
        <p:spPr/>
        <p:txBody>
          <a:bodyPr/>
          <a:lstStyle/>
          <a:p>
            <a:r>
              <a:rPr lang="en-US" dirty="0"/>
              <a:t>What are our goals and desired outcomes?</a:t>
            </a:r>
          </a:p>
          <a:p>
            <a:r>
              <a:rPr lang="en-US" dirty="0"/>
              <a:t>How do we measure success/progress?</a:t>
            </a:r>
          </a:p>
          <a:p>
            <a:r>
              <a:rPr lang="en-US" dirty="0"/>
              <a:t>Related to this I started a survey. I’ve had a handful of people who were willing to share their thoughts on these questions and I hope that you’ll join in adding your thoughts.</a:t>
            </a:r>
          </a:p>
        </p:txBody>
      </p:sp>
    </p:spTree>
    <p:extLst>
      <p:ext uri="{BB962C8B-B14F-4D97-AF65-F5344CB8AC3E}">
        <p14:creationId xmlns:p14="http://schemas.microsoft.com/office/powerpoint/2010/main" val="839998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72E6-F02D-4BE6-A454-53F5BE36B595}"/>
              </a:ext>
            </a:extLst>
          </p:cNvPr>
          <p:cNvSpPr>
            <a:spLocks noGrp="1"/>
          </p:cNvSpPr>
          <p:nvPr>
            <p:ph type="title"/>
          </p:nvPr>
        </p:nvSpPr>
        <p:spPr/>
        <p:txBody>
          <a:bodyPr/>
          <a:lstStyle/>
          <a:p>
            <a:r>
              <a:rPr lang="en-US" dirty="0"/>
              <a:t>Best Resources Identified So Far - Treasury</a:t>
            </a:r>
          </a:p>
        </p:txBody>
      </p:sp>
      <p:sp>
        <p:nvSpPr>
          <p:cNvPr id="3" name="Content Placeholder 2">
            <a:extLst>
              <a:ext uri="{FF2B5EF4-FFF2-40B4-BE49-F238E27FC236}">
                <a16:creationId xmlns:a16="http://schemas.microsoft.com/office/drawing/2014/main" id="{230EB8CE-69A9-4A2E-A152-4788E8CD79D8}"/>
              </a:ext>
            </a:extLst>
          </p:cNvPr>
          <p:cNvSpPr>
            <a:spLocks noGrp="1"/>
          </p:cNvSpPr>
          <p:nvPr>
            <p:ph idx="1"/>
          </p:nvPr>
        </p:nvSpPr>
        <p:spPr/>
        <p:txBody>
          <a:bodyPr/>
          <a:lstStyle/>
          <a:p>
            <a:r>
              <a:rPr lang="en-US" dirty="0"/>
              <a:t>US National Strategy for Financial Literacy (2020) </a:t>
            </a:r>
          </a:p>
          <a:p>
            <a:r>
              <a:rPr lang="en-US" dirty="0"/>
              <a:t>Best Practices for Financial Literacy and Education at Institutions of Higher Education (2019)</a:t>
            </a:r>
          </a:p>
        </p:txBody>
      </p:sp>
    </p:spTree>
    <p:extLst>
      <p:ext uri="{BB962C8B-B14F-4D97-AF65-F5344CB8AC3E}">
        <p14:creationId xmlns:p14="http://schemas.microsoft.com/office/powerpoint/2010/main" val="4263729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72E6-F02D-4BE6-A454-53F5BE36B595}"/>
              </a:ext>
            </a:extLst>
          </p:cNvPr>
          <p:cNvSpPr>
            <a:spLocks noGrp="1"/>
          </p:cNvSpPr>
          <p:nvPr>
            <p:ph type="title"/>
          </p:nvPr>
        </p:nvSpPr>
        <p:spPr/>
        <p:txBody>
          <a:bodyPr/>
          <a:lstStyle/>
          <a:p>
            <a:r>
              <a:rPr lang="en-US" dirty="0"/>
              <a:t>Best Resources Identified So Far - Treasury</a:t>
            </a:r>
          </a:p>
        </p:txBody>
      </p:sp>
      <p:sp>
        <p:nvSpPr>
          <p:cNvPr id="3" name="Content Placeholder 2">
            <a:extLst>
              <a:ext uri="{FF2B5EF4-FFF2-40B4-BE49-F238E27FC236}">
                <a16:creationId xmlns:a16="http://schemas.microsoft.com/office/drawing/2014/main" id="{230EB8CE-69A9-4A2E-A152-4788E8CD79D8}"/>
              </a:ext>
            </a:extLst>
          </p:cNvPr>
          <p:cNvSpPr>
            <a:spLocks noGrp="1"/>
          </p:cNvSpPr>
          <p:nvPr>
            <p:ph idx="1"/>
          </p:nvPr>
        </p:nvSpPr>
        <p:spPr>
          <a:xfrm>
            <a:off x="838200" y="1552575"/>
            <a:ext cx="10515600" cy="4229100"/>
          </a:xfrm>
        </p:spPr>
        <p:txBody>
          <a:bodyPr>
            <a:normAutofit/>
          </a:bodyPr>
          <a:lstStyle/>
          <a:p>
            <a:r>
              <a:rPr lang="en-US" dirty="0"/>
              <a:t>Best Practices for Financial Literacy</a:t>
            </a:r>
          </a:p>
          <a:p>
            <a:pPr lvl="1"/>
            <a:r>
              <a:rPr lang="en-US" dirty="0"/>
              <a:t>Know the Individuals and Families to be Served</a:t>
            </a:r>
          </a:p>
          <a:p>
            <a:pPr lvl="1"/>
            <a:r>
              <a:rPr lang="en-US" dirty="0"/>
              <a:t>Provide Actionable, Relevant, and Timely Information</a:t>
            </a:r>
          </a:p>
          <a:p>
            <a:pPr lvl="1"/>
            <a:r>
              <a:rPr lang="en-US" dirty="0"/>
              <a:t>Improve Key Financial Skills.</a:t>
            </a:r>
          </a:p>
          <a:p>
            <a:pPr lvl="1"/>
            <a:r>
              <a:rPr lang="en-US" dirty="0"/>
              <a:t>Build on Motivation. </a:t>
            </a:r>
          </a:p>
          <a:p>
            <a:pPr lvl="1"/>
            <a:r>
              <a:rPr lang="en-US" dirty="0"/>
              <a:t>Make It Easy to Make Good Decisions and Follow Through</a:t>
            </a:r>
          </a:p>
          <a:p>
            <a:pPr lvl="1"/>
            <a:r>
              <a:rPr lang="en-US" dirty="0"/>
              <a:t>Develop Standards for Professional Educators. </a:t>
            </a:r>
          </a:p>
          <a:p>
            <a:pPr lvl="1"/>
            <a:r>
              <a:rPr lang="en-US" dirty="0"/>
              <a:t>Provide Ongoing Support. </a:t>
            </a:r>
          </a:p>
          <a:p>
            <a:pPr lvl="1"/>
            <a:r>
              <a:rPr lang="en-US" dirty="0"/>
              <a:t>Evaluate for Impact. </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7193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72E6-F02D-4BE6-A454-53F5BE36B595}"/>
              </a:ext>
            </a:extLst>
          </p:cNvPr>
          <p:cNvSpPr>
            <a:spLocks noGrp="1"/>
          </p:cNvSpPr>
          <p:nvPr>
            <p:ph type="title"/>
          </p:nvPr>
        </p:nvSpPr>
        <p:spPr/>
        <p:txBody>
          <a:bodyPr/>
          <a:lstStyle/>
          <a:p>
            <a:r>
              <a:rPr lang="en-US" dirty="0"/>
              <a:t>Best Resources Identified So Far - Treasury</a:t>
            </a:r>
          </a:p>
        </p:txBody>
      </p:sp>
      <p:sp>
        <p:nvSpPr>
          <p:cNvPr id="3" name="Content Placeholder 2">
            <a:extLst>
              <a:ext uri="{FF2B5EF4-FFF2-40B4-BE49-F238E27FC236}">
                <a16:creationId xmlns:a16="http://schemas.microsoft.com/office/drawing/2014/main" id="{230EB8CE-69A9-4A2E-A152-4788E8CD79D8}"/>
              </a:ext>
            </a:extLst>
          </p:cNvPr>
          <p:cNvSpPr>
            <a:spLocks noGrp="1"/>
          </p:cNvSpPr>
          <p:nvPr>
            <p:ph idx="1"/>
          </p:nvPr>
        </p:nvSpPr>
        <p:spPr>
          <a:xfrm>
            <a:off x="838200" y="1552575"/>
            <a:ext cx="10515600" cy="4229100"/>
          </a:xfrm>
        </p:spPr>
        <p:txBody>
          <a:bodyPr>
            <a:normAutofit/>
          </a:bodyPr>
          <a:lstStyle/>
          <a:p>
            <a:r>
              <a:rPr lang="en-US" dirty="0"/>
              <a:t>For Higher Ed they add:</a:t>
            </a:r>
          </a:p>
          <a:p>
            <a:pPr lvl="1"/>
            <a:r>
              <a:rPr lang="en-US" dirty="0"/>
              <a:t>Providing Clear, Timely, and Customized Information to Inform Student Borrowing (and they offer best practices for offer letters).</a:t>
            </a:r>
          </a:p>
          <a:p>
            <a:pPr lvl="1"/>
            <a:r>
              <a:rPr lang="en-US" dirty="0"/>
              <a:t>Effectively Engaging Students in Financial Literacy and Education</a:t>
            </a:r>
          </a:p>
          <a:p>
            <a:pPr lvl="1"/>
            <a:r>
              <a:rPr lang="en-US" dirty="0"/>
              <a:t>Targeting Different Populations by use of National, Institutional, and Individual Data</a:t>
            </a:r>
          </a:p>
          <a:p>
            <a:pPr lvl="1"/>
            <a:r>
              <a:rPr lang="en-US" dirty="0"/>
              <a:t>Communicating the Importance of Graduation and Major on Repayment of Student Loans</a:t>
            </a:r>
          </a:p>
          <a:p>
            <a:pPr lvl="1"/>
            <a:r>
              <a:rPr lang="en-US" dirty="0"/>
              <a:t>Preparing Students to Meet Financial Obligations upon Graduation</a:t>
            </a:r>
          </a:p>
          <a:p>
            <a:pPr lvl="1"/>
            <a:endParaRPr lang="en-US"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882406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72E6-F02D-4BE6-A454-53F5BE36B595}"/>
              </a:ext>
            </a:extLst>
          </p:cNvPr>
          <p:cNvSpPr>
            <a:spLocks noGrp="1"/>
          </p:cNvSpPr>
          <p:nvPr>
            <p:ph type="title"/>
          </p:nvPr>
        </p:nvSpPr>
        <p:spPr/>
        <p:txBody>
          <a:bodyPr/>
          <a:lstStyle/>
          <a:p>
            <a:r>
              <a:rPr lang="en-US" dirty="0"/>
              <a:t>Best Resources Identified So Far - Treasury</a:t>
            </a:r>
          </a:p>
        </p:txBody>
      </p:sp>
      <p:sp>
        <p:nvSpPr>
          <p:cNvPr id="3" name="Content Placeholder 2">
            <a:extLst>
              <a:ext uri="{FF2B5EF4-FFF2-40B4-BE49-F238E27FC236}">
                <a16:creationId xmlns:a16="http://schemas.microsoft.com/office/drawing/2014/main" id="{230EB8CE-69A9-4A2E-A152-4788E8CD79D8}"/>
              </a:ext>
            </a:extLst>
          </p:cNvPr>
          <p:cNvSpPr>
            <a:spLocks noGrp="1"/>
          </p:cNvSpPr>
          <p:nvPr>
            <p:ph idx="1"/>
          </p:nvPr>
        </p:nvSpPr>
        <p:spPr/>
        <p:txBody>
          <a:bodyPr/>
          <a:lstStyle/>
          <a:p>
            <a:r>
              <a:rPr lang="en-US" dirty="0"/>
              <a:t>US National Strategy for Financial Literacy (2020) </a:t>
            </a:r>
          </a:p>
          <a:p>
            <a:pPr marL="457200" lvl="1" indent="0">
              <a:buNone/>
            </a:pPr>
            <a:r>
              <a:rPr lang="en-US" dirty="0"/>
              <a:t>The FLEC is </a:t>
            </a:r>
            <a:r>
              <a:rPr lang="en-US" b="1" dirty="0"/>
              <a:t>working to identify outcome measures</a:t>
            </a:r>
            <a:r>
              <a:rPr lang="en-US" dirty="0"/>
              <a:t>, including short-term performance metrics and intermediate-term indicators, that demonstrate the impact of federal activities (directly or indirectly) on improvements to Americans’ financial status. As Treasury noted in its 2019 report, “performance and outcome data have not been used systematically to assess the effectiveness of federal activities,” and this is a significant shortcoming in federal</a:t>
            </a:r>
          </a:p>
          <a:p>
            <a:pPr marL="457200" lvl="1" indent="0">
              <a:buNone/>
            </a:pPr>
            <a:r>
              <a:rPr lang="en-US" dirty="0"/>
              <a:t>programs.</a:t>
            </a:r>
          </a:p>
        </p:txBody>
      </p:sp>
    </p:spTree>
    <p:extLst>
      <p:ext uri="{BB962C8B-B14F-4D97-AF65-F5344CB8AC3E}">
        <p14:creationId xmlns:p14="http://schemas.microsoft.com/office/powerpoint/2010/main" val="122128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94E8-F772-4A22-BCBF-C533A7648CE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A5BA013-544F-41F0-86C8-C5B1D618371F}"/>
              </a:ext>
            </a:extLst>
          </p:cNvPr>
          <p:cNvSpPr>
            <a:spLocks noGrp="1"/>
          </p:cNvSpPr>
          <p:nvPr>
            <p:ph idx="1"/>
          </p:nvPr>
        </p:nvSpPr>
        <p:spPr/>
        <p:txBody>
          <a:bodyPr>
            <a:normAutofit fontScale="70000" lnSpcReduction="20000"/>
          </a:bodyPr>
          <a:lstStyle/>
          <a:p>
            <a:pPr marL="0" indent="0">
              <a:buNone/>
            </a:pPr>
            <a:r>
              <a:rPr lang="en-US" dirty="0"/>
              <a:t>Questions: </a:t>
            </a:r>
          </a:p>
          <a:p>
            <a:pPr marL="0" indent="0">
              <a:buNone/>
            </a:pPr>
            <a:r>
              <a:rPr lang="en-US" dirty="0"/>
              <a:t>Are some of the best practices either higher priority or higher leverage?</a:t>
            </a:r>
          </a:p>
          <a:p>
            <a:pPr marL="0" indent="0">
              <a:buNone/>
            </a:pPr>
            <a:r>
              <a:rPr lang="en-US" dirty="0"/>
              <a:t>What outcomes/goals are important/high leverage? </a:t>
            </a:r>
          </a:p>
          <a:p>
            <a:pPr marL="0" indent="0">
              <a:buNone/>
            </a:pPr>
            <a:r>
              <a:rPr lang="en-US" dirty="0"/>
              <a:t>Instances of positive deviance related to desirable outcomes?</a:t>
            </a:r>
          </a:p>
          <a:p>
            <a:pPr marL="0" indent="0">
              <a:buNone/>
            </a:pPr>
            <a:r>
              <a:rPr lang="en-US" dirty="0"/>
              <a:t>How can we pair the Influencer takeaways with the Best Practices?</a:t>
            </a:r>
          </a:p>
          <a:p>
            <a:pPr marL="0" indent="0">
              <a:buNone/>
            </a:pPr>
            <a:endParaRPr lang="en-US" dirty="0"/>
          </a:p>
          <a:p>
            <a:pPr marL="0" indent="0">
              <a:buNone/>
            </a:pPr>
            <a:endParaRPr lang="en-US" dirty="0"/>
          </a:p>
          <a:p>
            <a:pPr marL="0" indent="0">
              <a:buNone/>
            </a:pPr>
            <a:r>
              <a:rPr lang="en-US" dirty="0"/>
              <a:t>Here is the </a:t>
            </a:r>
            <a:r>
              <a:rPr lang="en-US" dirty="0">
                <a:hlinkClick r:id="rId2"/>
              </a:rPr>
              <a:t>link to the survey </a:t>
            </a:r>
            <a:r>
              <a:rPr lang="en-US" dirty="0"/>
              <a:t>and also </a:t>
            </a:r>
            <a:r>
              <a:rPr lang="en-US" dirty="0">
                <a:hlinkClick r:id="rId3"/>
              </a:rPr>
              <a:t>the link to the Google Doc that has related resources, links and excerpts from reports from the Treasury</a:t>
            </a:r>
            <a:r>
              <a:rPr lang="en-US" dirty="0"/>
              <a:t>.</a:t>
            </a:r>
          </a:p>
          <a:p>
            <a:pPr marL="0" indent="0">
              <a:buNone/>
            </a:pPr>
            <a:endParaRPr lang="en-US" dirty="0"/>
          </a:p>
          <a:p>
            <a:pPr marL="0" indent="0">
              <a:buNone/>
            </a:pPr>
            <a:r>
              <a:rPr lang="en-US" dirty="0"/>
              <a:t>Ariel Clifton</a:t>
            </a:r>
          </a:p>
          <a:p>
            <a:pPr marL="0" indent="0">
              <a:buNone/>
            </a:pPr>
            <a:r>
              <a:rPr lang="en-US" dirty="0"/>
              <a:t>Glendale Community College</a:t>
            </a:r>
          </a:p>
          <a:p>
            <a:pPr marL="0" indent="0">
              <a:buNone/>
            </a:pPr>
            <a:r>
              <a:rPr lang="en-US" dirty="0"/>
              <a:t>ariel.clifton@gccaz.edu</a:t>
            </a:r>
          </a:p>
        </p:txBody>
      </p:sp>
    </p:spTree>
    <p:extLst>
      <p:ext uri="{BB962C8B-B14F-4D97-AF65-F5344CB8AC3E}">
        <p14:creationId xmlns:p14="http://schemas.microsoft.com/office/powerpoint/2010/main" val="378261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77761E0-4C72-432A-BE8B-05C48B633526}"/>
              </a:ext>
            </a:extLst>
          </p:cNvPr>
          <p:cNvSpPr>
            <a:spLocks noGrp="1"/>
          </p:cNvSpPr>
          <p:nvPr>
            <p:ph type="title"/>
          </p:nvPr>
        </p:nvSpPr>
        <p:spPr>
          <a:xfrm>
            <a:off x="838201" y="3998018"/>
            <a:ext cx="3981854" cy="2216513"/>
          </a:xfrm>
        </p:spPr>
        <p:txBody>
          <a:bodyPr>
            <a:normAutofit/>
          </a:bodyPr>
          <a:lstStyle/>
          <a:p>
            <a:r>
              <a:rPr lang="en-US" dirty="0"/>
              <a:t>Intro</a:t>
            </a:r>
          </a:p>
        </p:txBody>
      </p:sp>
      <p:sp>
        <p:nvSpPr>
          <p:cNvPr id="12" name="Arc 11">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icture 4" descr="Logo, company name&#10;&#10;Description automatically generated">
            <a:extLst>
              <a:ext uri="{FF2B5EF4-FFF2-40B4-BE49-F238E27FC236}">
                <a16:creationId xmlns:a16="http://schemas.microsoft.com/office/drawing/2014/main" id="{89DF72EB-EE8F-4FA8-AA7D-6EBFC56C93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4950" y="704504"/>
            <a:ext cx="9242100" cy="2957472"/>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7CC474C8-BA20-4D94-822F-2B127D2FC8ED}"/>
              </a:ext>
            </a:extLst>
          </p:cNvPr>
          <p:cNvSpPr>
            <a:spLocks noGrp="1"/>
          </p:cNvSpPr>
          <p:nvPr>
            <p:ph idx="1"/>
          </p:nvPr>
        </p:nvSpPr>
        <p:spPr>
          <a:xfrm>
            <a:off x="4970835" y="3998018"/>
            <a:ext cx="6382966" cy="2494221"/>
          </a:xfrm>
        </p:spPr>
        <p:txBody>
          <a:bodyPr>
            <a:normAutofit/>
          </a:bodyPr>
          <a:lstStyle/>
          <a:p>
            <a:pPr marL="0" indent="0">
              <a:buNone/>
            </a:pPr>
            <a:r>
              <a:rPr lang="en-US" dirty="0"/>
              <a:t>Glendale Community College (Arizona)</a:t>
            </a:r>
          </a:p>
          <a:p>
            <a:pPr marL="0" indent="0">
              <a:buNone/>
            </a:pPr>
            <a:r>
              <a:rPr lang="en-US" dirty="0"/>
              <a:t>GCC STEM Connect – Communications and Coordinator for our GCC Money Talks Program.</a:t>
            </a:r>
          </a:p>
        </p:txBody>
      </p:sp>
    </p:spTree>
    <p:extLst>
      <p:ext uri="{BB962C8B-B14F-4D97-AF65-F5344CB8AC3E}">
        <p14:creationId xmlns:p14="http://schemas.microsoft.com/office/powerpoint/2010/main" val="373467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Arc 18">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77761E0-4C72-432A-BE8B-05C48B633526}"/>
              </a:ext>
            </a:extLst>
          </p:cNvPr>
          <p:cNvSpPr>
            <a:spLocks noGrp="1"/>
          </p:cNvSpPr>
          <p:nvPr>
            <p:ph type="title"/>
          </p:nvPr>
        </p:nvSpPr>
        <p:spPr>
          <a:xfrm>
            <a:off x="5894962" y="479493"/>
            <a:ext cx="5458838" cy="1325563"/>
          </a:xfrm>
        </p:spPr>
        <p:txBody>
          <a:bodyPr>
            <a:normAutofit/>
          </a:bodyPr>
          <a:lstStyle/>
          <a:p>
            <a:r>
              <a:rPr lang="en-US" dirty="0"/>
              <a:t>Background</a:t>
            </a:r>
          </a:p>
        </p:txBody>
      </p:sp>
      <p:sp>
        <p:nvSpPr>
          <p:cNvPr id="21" name="Freeform: Shape 20">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Logo, company name&#10;&#10;Description automatically generated">
            <a:extLst>
              <a:ext uri="{FF2B5EF4-FFF2-40B4-BE49-F238E27FC236}">
                <a16:creationId xmlns:a16="http://schemas.microsoft.com/office/drawing/2014/main" id="{89DF72EB-EE8F-4FA8-AA7D-6EBFC56C93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182" y="2579747"/>
            <a:ext cx="4777381" cy="152876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7CC474C8-BA20-4D94-822F-2B127D2FC8ED}"/>
              </a:ext>
            </a:extLst>
          </p:cNvPr>
          <p:cNvSpPr>
            <a:spLocks noGrp="1"/>
          </p:cNvSpPr>
          <p:nvPr>
            <p:ph idx="1"/>
          </p:nvPr>
        </p:nvSpPr>
        <p:spPr>
          <a:xfrm>
            <a:off x="5894962" y="1463040"/>
            <a:ext cx="5458838" cy="4713923"/>
          </a:xfrm>
        </p:spPr>
        <p:txBody>
          <a:bodyPr>
            <a:normAutofit/>
          </a:bodyPr>
          <a:lstStyle/>
          <a:p>
            <a:pPr marL="0" indent="0">
              <a:buNone/>
            </a:pPr>
            <a:r>
              <a:rPr lang="en-US" dirty="0"/>
              <a:t>Our GCC Money Talks Program </a:t>
            </a:r>
          </a:p>
          <a:p>
            <a:r>
              <a:rPr lang="en-US" dirty="0"/>
              <a:t>Started Fall 2019 with a 4-part workshop series. Which was designed for students to attend the full series. </a:t>
            </a:r>
          </a:p>
          <a:p>
            <a:r>
              <a:rPr lang="en-US" dirty="0"/>
              <a:t>Based on feedback, we switched to allow students to attend individual presentations.</a:t>
            </a:r>
          </a:p>
          <a:p>
            <a:r>
              <a:rPr lang="en-US" dirty="0"/>
              <a:t>This left me questioning, is the goal to be comprehensive or to reach more students? (Both)</a:t>
            </a:r>
          </a:p>
          <a:p>
            <a:endParaRPr lang="en-US" dirty="0"/>
          </a:p>
        </p:txBody>
      </p:sp>
    </p:spTree>
    <p:extLst>
      <p:ext uri="{BB962C8B-B14F-4D97-AF65-F5344CB8AC3E}">
        <p14:creationId xmlns:p14="http://schemas.microsoft.com/office/powerpoint/2010/main" val="341616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Arc 18">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77761E0-4C72-432A-BE8B-05C48B633526}"/>
              </a:ext>
            </a:extLst>
          </p:cNvPr>
          <p:cNvSpPr>
            <a:spLocks noGrp="1"/>
          </p:cNvSpPr>
          <p:nvPr>
            <p:ph type="title"/>
          </p:nvPr>
        </p:nvSpPr>
        <p:spPr>
          <a:xfrm>
            <a:off x="5894962" y="479493"/>
            <a:ext cx="5458838" cy="1325563"/>
          </a:xfrm>
        </p:spPr>
        <p:txBody>
          <a:bodyPr>
            <a:normAutofit/>
          </a:bodyPr>
          <a:lstStyle/>
          <a:p>
            <a:r>
              <a:rPr lang="en-US" dirty="0"/>
              <a:t>Background</a:t>
            </a:r>
          </a:p>
        </p:txBody>
      </p:sp>
      <p:sp>
        <p:nvSpPr>
          <p:cNvPr id="21" name="Freeform: Shape 20">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Logo, company name&#10;&#10;Description automatically generated">
            <a:extLst>
              <a:ext uri="{FF2B5EF4-FFF2-40B4-BE49-F238E27FC236}">
                <a16:creationId xmlns:a16="http://schemas.microsoft.com/office/drawing/2014/main" id="{89DF72EB-EE8F-4FA8-AA7D-6EBFC56C93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182" y="2579747"/>
            <a:ext cx="4777381" cy="152876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7CC474C8-BA20-4D94-822F-2B127D2FC8ED}"/>
              </a:ext>
            </a:extLst>
          </p:cNvPr>
          <p:cNvSpPr>
            <a:spLocks noGrp="1"/>
          </p:cNvSpPr>
          <p:nvPr>
            <p:ph idx="1"/>
          </p:nvPr>
        </p:nvSpPr>
        <p:spPr>
          <a:xfrm>
            <a:off x="5894962" y="1463040"/>
            <a:ext cx="5458838" cy="4713923"/>
          </a:xfrm>
        </p:spPr>
        <p:txBody>
          <a:bodyPr>
            <a:normAutofit/>
          </a:bodyPr>
          <a:lstStyle/>
          <a:p>
            <a:r>
              <a:rPr lang="en-US" dirty="0"/>
              <a:t>Summer 2020, completed training through Financial Educators Council (CFEI) and they emphasized starting with your goal(s).</a:t>
            </a:r>
          </a:p>
          <a:p>
            <a:r>
              <a:rPr lang="en-US" dirty="0"/>
              <a:t>Then I read the book, Influencer: The New Science of Leading Change – thinking that I could get some ideas to grow Money Talks and/or positively influence students on an individual level.</a:t>
            </a:r>
          </a:p>
        </p:txBody>
      </p:sp>
    </p:spTree>
    <p:extLst>
      <p:ext uri="{BB962C8B-B14F-4D97-AF65-F5344CB8AC3E}">
        <p14:creationId xmlns:p14="http://schemas.microsoft.com/office/powerpoint/2010/main" val="278426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C720651-AE5D-4332-B63A-70FF9C2D981C}"/>
              </a:ext>
            </a:extLst>
          </p:cNvPr>
          <p:cNvSpPr>
            <a:spLocks noGrp="1"/>
          </p:cNvSpPr>
          <p:nvPr>
            <p:ph type="title"/>
          </p:nvPr>
        </p:nvSpPr>
        <p:spPr>
          <a:xfrm>
            <a:off x="839788" y="457200"/>
            <a:ext cx="5571174" cy="1148080"/>
          </a:xfrm>
        </p:spPr>
        <p:txBody>
          <a:bodyPr/>
          <a:lstStyle/>
          <a:p>
            <a:r>
              <a:rPr lang="en-US" dirty="0"/>
              <a:t>Summary/Key Takeaways:</a:t>
            </a:r>
          </a:p>
        </p:txBody>
      </p:sp>
      <p:pic>
        <p:nvPicPr>
          <p:cNvPr id="4" name="Content Placeholder 3">
            <a:extLst>
              <a:ext uri="{FF2B5EF4-FFF2-40B4-BE49-F238E27FC236}">
                <a16:creationId xmlns:a16="http://schemas.microsoft.com/office/drawing/2014/main" id="{FB4CFEDC-AAC1-44DB-8408-6DF9ED4ABF3F}"/>
              </a:ext>
            </a:extLst>
          </p:cNvPr>
          <p:cNvPicPr>
            <a:picLocks noGrp="1" noChangeAspect="1"/>
          </p:cNvPicPr>
          <p:nvPr>
            <p:ph idx="1"/>
          </p:nvPr>
        </p:nvPicPr>
        <p:blipFill>
          <a:blip r:embed="rId2"/>
          <a:stretch>
            <a:fillRect/>
          </a:stretch>
        </p:blipFill>
        <p:spPr>
          <a:xfrm>
            <a:off x="7431088" y="2157412"/>
            <a:ext cx="1676400" cy="2533650"/>
          </a:xfrm>
          <a:prstGeom prst="rect">
            <a:avLst/>
          </a:prstGeom>
        </p:spPr>
      </p:pic>
      <p:sp>
        <p:nvSpPr>
          <p:cNvPr id="9" name="Text Placeholder 8">
            <a:extLst>
              <a:ext uri="{FF2B5EF4-FFF2-40B4-BE49-F238E27FC236}">
                <a16:creationId xmlns:a16="http://schemas.microsoft.com/office/drawing/2014/main" id="{BDA5FD66-EB8D-4558-8928-EA4A709F82BC}"/>
              </a:ext>
            </a:extLst>
          </p:cNvPr>
          <p:cNvSpPr>
            <a:spLocks noGrp="1"/>
          </p:cNvSpPr>
          <p:nvPr>
            <p:ph type="body" sz="half" idx="2"/>
          </p:nvPr>
        </p:nvSpPr>
        <p:spPr>
          <a:xfrm>
            <a:off x="839788" y="2057400"/>
            <a:ext cx="4941252" cy="4343400"/>
          </a:xfrm>
        </p:spPr>
        <p:txBody>
          <a:bodyPr>
            <a:normAutofit/>
          </a:bodyPr>
          <a:lstStyle/>
          <a:p>
            <a:r>
              <a:rPr lang="en-US" sz="2000" dirty="0">
                <a:latin typeface="Arial" panose="020B0604020202020204" pitchFamily="34" charset="0"/>
                <a:cs typeface="Arial" panose="020B0604020202020204" pitchFamily="34" charset="0"/>
              </a:rPr>
              <a:t>Influencers are adept at creating sustainable behavioral change because they are:</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Clearer about the results that they want to achieve and how they will measure them.</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They focus on a small number of high leverage behaviors (Vital Behaviors) that will accomplish the desired results.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Key Clarification: We often confuse behaviors and outcomes. (Note: for our purposes we should consider the behaviors of both students AND those at the institution).</a:t>
            </a:r>
          </a:p>
          <a:p>
            <a:endParaRPr lang="en-US" dirty="0"/>
          </a:p>
        </p:txBody>
      </p:sp>
    </p:spTree>
    <p:extLst>
      <p:ext uri="{BB962C8B-B14F-4D97-AF65-F5344CB8AC3E}">
        <p14:creationId xmlns:p14="http://schemas.microsoft.com/office/powerpoint/2010/main" val="505546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C720651-AE5D-4332-B63A-70FF9C2D981C}"/>
              </a:ext>
            </a:extLst>
          </p:cNvPr>
          <p:cNvSpPr>
            <a:spLocks noGrp="1"/>
          </p:cNvSpPr>
          <p:nvPr>
            <p:ph type="title"/>
          </p:nvPr>
        </p:nvSpPr>
        <p:spPr>
          <a:xfrm>
            <a:off x="839788" y="457200"/>
            <a:ext cx="5571174" cy="1148080"/>
          </a:xfrm>
        </p:spPr>
        <p:txBody>
          <a:bodyPr/>
          <a:lstStyle/>
          <a:p>
            <a:r>
              <a:rPr lang="en-US" dirty="0"/>
              <a:t>Summary/Key Takeaways:</a:t>
            </a:r>
          </a:p>
        </p:txBody>
      </p:sp>
      <p:pic>
        <p:nvPicPr>
          <p:cNvPr id="4" name="Content Placeholder 3">
            <a:extLst>
              <a:ext uri="{FF2B5EF4-FFF2-40B4-BE49-F238E27FC236}">
                <a16:creationId xmlns:a16="http://schemas.microsoft.com/office/drawing/2014/main" id="{FB4CFEDC-AAC1-44DB-8408-6DF9ED4ABF3F}"/>
              </a:ext>
            </a:extLst>
          </p:cNvPr>
          <p:cNvPicPr>
            <a:picLocks noGrp="1" noChangeAspect="1"/>
          </p:cNvPicPr>
          <p:nvPr>
            <p:ph idx="1"/>
          </p:nvPr>
        </p:nvPicPr>
        <p:blipFill>
          <a:blip r:embed="rId2"/>
          <a:stretch>
            <a:fillRect/>
          </a:stretch>
        </p:blipFill>
        <p:spPr>
          <a:xfrm>
            <a:off x="7431088" y="2157412"/>
            <a:ext cx="1676400" cy="2533650"/>
          </a:xfrm>
          <a:prstGeom prst="rect">
            <a:avLst/>
          </a:prstGeom>
        </p:spPr>
      </p:pic>
      <p:sp>
        <p:nvSpPr>
          <p:cNvPr id="9" name="Text Placeholder 8">
            <a:extLst>
              <a:ext uri="{FF2B5EF4-FFF2-40B4-BE49-F238E27FC236}">
                <a16:creationId xmlns:a16="http://schemas.microsoft.com/office/drawing/2014/main" id="{BDA5FD66-EB8D-4558-8928-EA4A709F82BC}"/>
              </a:ext>
            </a:extLst>
          </p:cNvPr>
          <p:cNvSpPr>
            <a:spLocks noGrp="1"/>
          </p:cNvSpPr>
          <p:nvPr>
            <p:ph type="body" sz="half" idx="2"/>
          </p:nvPr>
        </p:nvSpPr>
        <p:spPr>
          <a:xfrm>
            <a:off x="839788" y="2157411"/>
            <a:ext cx="5825172" cy="3910013"/>
          </a:xfrm>
        </p:spPr>
        <p:txBody>
          <a:bodyPr>
            <a:normAutofit lnSpcReduction="10000"/>
          </a:bodyPr>
          <a:lstStyle/>
          <a:p>
            <a:r>
              <a:rPr lang="en-US" sz="2000" dirty="0">
                <a:latin typeface="Arial" panose="020B0604020202020204" pitchFamily="34" charset="0"/>
                <a:cs typeface="Arial" panose="020B0604020202020204" pitchFamily="34" charset="0"/>
              </a:rPr>
              <a:t>Successful influencers over-determine change by leveraging the 6 sources of Influence.</a:t>
            </a:r>
          </a:p>
          <a:p>
            <a:r>
              <a:rPr lang="en-US" sz="2000" dirty="0">
                <a:latin typeface="Arial" panose="020B0604020202020204" pitchFamily="34" charset="0"/>
                <a:cs typeface="Arial" panose="020B0604020202020204" pitchFamily="34" charset="0"/>
              </a:rPr>
              <a:t>When it comes to change efforts, we often don’t employ enough of these sources of influence and then we’re discouraged that our change effort isn’t working as we’d hoped.</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To illustrate, watch 6 minutes of this video (from 6:30 to 13:09) to see how these strategies were used to influence kids to spend and then used to influence kids to save.</a:t>
            </a:r>
          </a:p>
          <a:p>
            <a:r>
              <a:rPr lang="en-US" sz="2000" dirty="0">
                <a:latin typeface="Arial" panose="020B0604020202020204" pitchFamily="34" charset="0"/>
                <a:cs typeface="Arial" panose="020B0604020202020204" pitchFamily="34" charset="0"/>
                <a:hlinkClick r:id="rId3"/>
              </a:rPr>
              <a:t>https://www.youtube.com/watch?v=6T9TYz5Uxl0&amp;t=622s</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53345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C720651-AE5D-4332-B63A-70FF9C2D981C}"/>
              </a:ext>
            </a:extLst>
          </p:cNvPr>
          <p:cNvSpPr>
            <a:spLocks noGrp="1"/>
          </p:cNvSpPr>
          <p:nvPr>
            <p:ph type="title"/>
          </p:nvPr>
        </p:nvSpPr>
        <p:spPr>
          <a:xfrm>
            <a:off x="839788" y="361950"/>
            <a:ext cx="5571174" cy="1104900"/>
          </a:xfrm>
        </p:spPr>
        <p:txBody>
          <a:bodyPr/>
          <a:lstStyle/>
          <a:p>
            <a:r>
              <a:rPr lang="en-US" dirty="0"/>
              <a:t>Summary/Key Takeaways:</a:t>
            </a:r>
          </a:p>
        </p:txBody>
      </p:sp>
      <p:pic>
        <p:nvPicPr>
          <p:cNvPr id="4" name="Content Placeholder 3">
            <a:extLst>
              <a:ext uri="{FF2B5EF4-FFF2-40B4-BE49-F238E27FC236}">
                <a16:creationId xmlns:a16="http://schemas.microsoft.com/office/drawing/2014/main" id="{FB4CFEDC-AAC1-44DB-8408-6DF9ED4ABF3F}"/>
              </a:ext>
            </a:extLst>
          </p:cNvPr>
          <p:cNvPicPr>
            <a:picLocks noGrp="1" noChangeAspect="1"/>
          </p:cNvPicPr>
          <p:nvPr>
            <p:ph idx="1"/>
          </p:nvPr>
        </p:nvPicPr>
        <p:blipFill>
          <a:blip r:embed="rId2"/>
          <a:stretch>
            <a:fillRect/>
          </a:stretch>
        </p:blipFill>
        <p:spPr>
          <a:xfrm>
            <a:off x="7431088" y="2157412"/>
            <a:ext cx="1676400" cy="2533650"/>
          </a:xfrm>
          <a:prstGeom prst="rect">
            <a:avLst/>
          </a:prstGeom>
        </p:spPr>
      </p:pic>
      <p:sp>
        <p:nvSpPr>
          <p:cNvPr id="9" name="Text Placeholder 8">
            <a:extLst>
              <a:ext uri="{FF2B5EF4-FFF2-40B4-BE49-F238E27FC236}">
                <a16:creationId xmlns:a16="http://schemas.microsoft.com/office/drawing/2014/main" id="{BDA5FD66-EB8D-4558-8928-EA4A709F82BC}"/>
              </a:ext>
            </a:extLst>
          </p:cNvPr>
          <p:cNvSpPr>
            <a:spLocks noGrp="1"/>
          </p:cNvSpPr>
          <p:nvPr>
            <p:ph type="body" sz="half" idx="2"/>
          </p:nvPr>
        </p:nvSpPr>
        <p:spPr>
          <a:xfrm>
            <a:off x="839787" y="1533525"/>
            <a:ext cx="6332538" cy="4867275"/>
          </a:xfrm>
        </p:spPr>
        <p:txBody>
          <a:bodyPr>
            <a:normAutofit/>
          </a:bodyPr>
          <a:lstStyle/>
          <a:p>
            <a:r>
              <a:rPr lang="en-US" sz="2000" dirty="0">
                <a:latin typeface="Arial" panose="020B0604020202020204" pitchFamily="34" charset="0"/>
                <a:cs typeface="Arial" panose="020B0604020202020204" pitchFamily="34" charset="0"/>
              </a:rPr>
              <a:t>The 6 sources of influence (3 Pairs):</a:t>
            </a:r>
          </a:p>
          <a:p>
            <a:r>
              <a:rPr lang="en-US" sz="2000" dirty="0">
                <a:latin typeface="Arial" panose="020B0604020202020204" pitchFamily="34" charset="0"/>
                <a:cs typeface="Arial" panose="020B0604020202020204" pitchFamily="34" charset="0"/>
              </a:rPr>
              <a:t>Personal Motivation (aka Willpower) and Personal Ability (we may want to, but do we know how to?)</a:t>
            </a:r>
          </a:p>
          <a:p>
            <a:r>
              <a:rPr lang="en-US" sz="2000" dirty="0">
                <a:latin typeface="Arial" panose="020B0604020202020204" pitchFamily="34" charset="0"/>
                <a:cs typeface="Arial" panose="020B0604020202020204" pitchFamily="34" charset="0"/>
              </a:rPr>
              <a:t>Social Motivation and Ability (how we’re influenced by other people)</a:t>
            </a:r>
          </a:p>
          <a:p>
            <a:r>
              <a:rPr lang="en-US" sz="2000" dirty="0">
                <a:latin typeface="Arial" panose="020B0604020202020204" pitchFamily="34" charset="0"/>
                <a:cs typeface="Arial" panose="020B0604020202020204" pitchFamily="34" charset="0"/>
              </a:rPr>
              <a:t>Structural Motivation (What behavior is rewarded?) and Structural Ability (Is the environment making the desired behavior harder or easier?)</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By the way, we can apply these same 6 sources in our personal lives to our personal change efforts.</a:t>
            </a:r>
          </a:p>
          <a:p>
            <a:endParaRPr lang="en-US" dirty="0"/>
          </a:p>
        </p:txBody>
      </p:sp>
    </p:spTree>
    <p:extLst>
      <p:ext uri="{BB962C8B-B14F-4D97-AF65-F5344CB8AC3E}">
        <p14:creationId xmlns:p14="http://schemas.microsoft.com/office/powerpoint/2010/main" val="3840096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67B8D3D-F32A-4671-B21C-D37E1706CF04}"/>
              </a:ext>
            </a:extLst>
          </p:cNvPr>
          <p:cNvSpPr>
            <a:spLocks noGrp="1"/>
          </p:cNvSpPr>
          <p:nvPr>
            <p:ph type="title"/>
          </p:nvPr>
        </p:nvSpPr>
        <p:spPr>
          <a:xfrm>
            <a:off x="838200" y="365125"/>
            <a:ext cx="5558489" cy="1325563"/>
          </a:xfrm>
        </p:spPr>
        <p:txBody>
          <a:bodyPr>
            <a:normAutofit/>
          </a:bodyPr>
          <a:lstStyle/>
          <a:p>
            <a:r>
              <a:rPr lang="en-US" dirty="0"/>
              <a:t>To Implement</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A952DDC-1B6D-4E63-AE40-B2B286AE6ECA}"/>
              </a:ext>
            </a:extLst>
          </p:cNvPr>
          <p:cNvSpPr>
            <a:spLocks noGrp="1"/>
          </p:cNvSpPr>
          <p:nvPr>
            <p:ph idx="1"/>
          </p:nvPr>
        </p:nvSpPr>
        <p:spPr>
          <a:xfrm>
            <a:off x="838200" y="1825625"/>
            <a:ext cx="5558489" cy="4351338"/>
          </a:xfrm>
        </p:spPr>
        <p:txBody>
          <a:bodyPr>
            <a:normAutofit/>
          </a:bodyPr>
          <a:lstStyle/>
          <a:p>
            <a:pPr marL="0" indent="0">
              <a:buNone/>
            </a:pPr>
            <a:r>
              <a:rPr lang="en-US" dirty="0">
                <a:latin typeface="Arial" panose="020B0604020202020204" pitchFamily="34" charset="0"/>
                <a:cs typeface="Arial" panose="020B0604020202020204" pitchFamily="34" charset="0"/>
              </a:rPr>
              <a:t>Apply the sources of influence to the Vital Behaviors.</a:t>
            </a: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i="1" dirty="0">
                <a:latin typeface="Arial" panose="020B0604020202020204" pitchFamily="34" charset="0"/>
                <a:cs typeface="Arial" panose="020B0604020202020204" pitchFamily="34" charset="0"/>
              </a:rPr>
              <a:t>What are the Vital Behaviors?</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2727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67B8D3D-F32A-4671-B21C-D37E1706CF04}"/>
              </a:ext>
            </a:extLst>
          </p:cNvPr>
          <p:cNvSpPr>
            <a:spLocks noGrp="1"/>
          </p:cNvSpPr>
          <p:nvPr>
            <p:ph type="title"/>
          </p:nvPr>
        </p:nvSpPr>
        <p:spPr>
          <a:xfrm>
            <a:off x="838200" y="365125"/>
            <a:ext cx="5558489" cy="1325563"/>
          </a:xfrm>
        </p:spPr>
        <p:txBody>
          <a:bodyPr>
            <a:normAutofit/>
          </a:bodyPr>
          <a:lstStyle/>
          <a:p>
            <a:r>
              <a:rPr lang="en-US" dirty="0"/>
              <a:t>Find the Vital Behaviors</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A952DDC-1B6D-4E63-AE40-B2B286AE6ECA}"/>
              </a:ext>
            </a:extLst>
          </p:cNvPr>
          <p:cNvSpPr>
            <a:spLocks noGrp="1"/>
          </p:cNvSpPr>
          <p:nvPr>
            <p:ph idx="1"/>
          </p:nvPr>
        </p:nvSpPr>
        <p:spPr>
          <a:xfrm>
            <a:off x="838200" y="1825625"/>
            <a:ext cx="5558489" cy="4351338"/>
          </a:xfrm>
        </p:spPr>
        <p:txBody>
          <a:bodyPr>
            <a:normAutofit/>
          </a:bodyPr>
          <a:lstStyle/>
          <a:p>
            <a:pPr marL="0" indent="0">
              <a:buNone/>
            </a:pPr>
            <a:r>
              <a:rPr lang="en-US" dirty="0">
                <a:latin typeface="Arial" panose="020B0604020202020204" pitchFamily="34" charset="0"/>
                <a:cs typeface="Arial" panose="020B0604020202020204" pitchFamily="34" charset="0"/>
              </a:rPr>
              <a:t>To find the Vital Behaviors we want to either look at prior research OR, find positive deviance aka The Bright Spots.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example, if the goal of financial literacy is to have more students graduate without debt, can we identify students who graduated without debt? Then, look at what caused that to happen, looking for what can be duplicated.</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89730"/>
      </p:ext>
    </p:extLst>
  </p:cSld>
  <p:clrMapOvr>
    <a:masterClrMapping/>
  </p:clrMapOvr>
</p:sld>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2829</TotalTime>
  <Words>929</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ShapesVTI</vt:lpstr>
      <vt:lpstr>Determining the Goals and Success Measures of Student Financial Literacy Programs </vt:lpstr>
      <vt:lpstr>Intro</vt:lpstr>
      <vt:lpstr>Background</vt:lpstr>
      <vt:lpstr>Background</vt:lpstr>
      <vt:lpstr>Summary/Key Takeaways:</vt:lpstr>
      <vt:lpstr>Summary/Key Takeaways:</vt:lpstr>
      <vt:lpstr>Summary/Key Takeaways:</vt:lpstr>
      <vt:lpstr>To Implement</vt:lpstr>
      <vt:lpstr>Find the Vital Behaviors</vt:lpstr>
      <vt:lpstr>Circling back to:</vt:lpstr>
      <vt:lpstr>Best Resources Identified So Far - Treasury</vt:lpstr>
      <vt:lpstr>Best Resources Identified So Far - Treasury</vt:lpstr>
      <vt:lpstr>Best Resources Identified So Far - Treasury</vt:lpstr>
      <vt:lpstr>Best Resources Identified So Far - Treasury</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the Goals and Success Measures of Student Financial Literacy Programs</dc:title>
  <dc:creator>Ariel Clifton</dc:creator>
  <cp:lastModifiedBy>Ariel Clifton</cp:lastModifiedBy>
  <cp:revision>24</cp:revision>
  <dcterms:created xsi:type="dcterms:W3CDTF">2021-06-02T19:10:17Z</dcterms:created>
  <dcterms:modified xsi:type="dcterms:W3CDTF">2021-06-11T00:19:17Z</dcterms:modified>
</cp:coreProperties>
</file>